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8" r:id="rId1"/>
  </p:sldMasterIdLst>
  <p:notesMasterIdLst>
    <p:notesMasterId r:id="rId10"/>
  </p:notesMasterIdLst>
  <p:handoutMasterIdLst>
    <p:handoutMasterId r:id="rId11"/>
  </p:handoutMasterIdLst>
  <p:sldIdLst>
    <p:sldId id="261" r:id="rId2"/>
    <p:sldId id="272" r:id="rId3"/>
    <p:sldId id="273" r:id="rId4"/>
    <p:sldId id="277" r:id="rId5"/>
    <p:sldId id="274" r:id="rId6"/>
    <p:sldId id="275" r:id="rId7"/>
    <p:sldId id="276" r:id="rId8"/>
    <p:sldId id="271" r:id="rId9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CDBE"/>
    <a:srgbClr val="4E008E"/>
    <a:srgbClr val="EFEFEF"/>
    <a:srgbClr val="C3B9D7"/>
    <a:srgbClr val="FFDCA5"/>
    <a:srgbClr val="F07387"/>
    <a:srgbClr val="F5A5C8"/>
    <a:srgbClr val="82C8F0"/>
    <a:srgbClr val="270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69" autoAdjust="0"/>
    <p:restoredTop sz="94660"/>
  </p:normalViewPr>
  <p:slideViewPr>
    <p:cSldViewPr snapToGrid="0">
      <p:cViewPr varScale="1">
        <p:scale>
          <a:sx n="70" d="100"/>
          <a:sy n="70" d="100"/>
        </p:scale>
        <p:origin x="704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C4EC45-6142-44C5-BB52-CF579DB012F1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463BB3D5-57CC-46A9-B32A-22E391648AF7}">
      <dgm:prSet/>
      <dgm:spPr/>
      <dgm:t>
        <a:bodyPr/>
        <a:lstStyle/>
        <a:p>
          <a:pPr>
            <a:defRPr b="1"/>
          </a:pPr>
          <a:r>
            <a:rPr lang="en-US" dirty="0"/>
            <a:t>Client:</a:t>
          </a:r>
        </a:p>
      </dgm:t>
    </dgm:pt>
    <dgm:pt modelId="{392D544C-EB3A-4E4D-926D-D574FE3AAAB8}" type="parTrans" cxnId="{224FAAF7-9F80-4871-9B0B-E8E46A83B7C6}">
      <dgm:prSet/>
      <dgm:spPr/>
      <dgm:t>
        <a:bodyPr/>
        <a:lstStyle/>
        <a:p>
          <a:endParaRPr lang="en-US"/>
        </a:p>
      </dgm:t>
    </dgm:pt>
    <dgm:pt modelId="{0E6B715E-1954-45F9-A135-08AC25BFCA05}" type="sibTrans" cxnId="{224FAAF7-9F80-4871-9B0B-E8E46A83B7C6}">
      <dgm:prSet/>
      <dgm:spPr/>
      <dgm:t>
        <a:bodyPr/>
        <a:lstStyle/>
        <a:p>
          <a:endParaRPr lang="en-US"/>
        </a:p>
      </dgm:t>
    </dgm:pt>
    <dgm:pt modelId="{D4B29DA5-EFBB-466C-8AEC-CE14D6041BB0}">
      <dgm:prSet/>
      <dgm:spPr/>
      <dgm:t>
        <a:bodyPr/>
        <a:lstStyle/>
        <a:p>
          <a:r>
            <a:rPr lang="en-US"/>
            <a:t>Uploads files for encryption/decryption.</a:t>
          </a:r>
        </a:p>
      </dgm:t>
    </dgm:pt>
    <dgm:pt modelId="{1F2FB077-3937-4E92-A1B7-6F1295CC07B3}" type="parTrans" cxnId="{09221390-A36B-4EDA-A1D0-E3C7CA599BE6}">
      <dgm:prSet/>
      <dgm:spPr/>
      <dgm:t>
        <a:bodyPr/>
        <a:lstStyle/>
        <a:p>
          <a:endParaRPr lang="en-US"/>
        </a:p>
      </dgm:t>
    </dgm:pt>
    <dgm:pt modelId="{FBF227EB-0088-4A22-B6E8-6F26FBF6BDF7}" type="sibTrans" cxnId="{09221390-A36B-4EDA-A1D0-E3C7CA599BE6}">
      <dgm:prSet/>
      <dgm:spPr/>
      <dgm:t>
        <a:bodyPr/>
        <a:lstStyle/>
        <a:p>
          <a:endParaRPr lang="en-US"/>
        </a:p>
      </dgm:t>
    </dgm:pt>
    <dgm:pt modelId="{F295D18F-944F-4177-B863-021E1330980B}">
      <dgm:prSet/>
      <dgm:spPr/>
      <dgm:t>
        <a:bodyPr/>
        <a:lstStyle/>
        <a:p>
          <a:r>
            <a:rPr lang="en-US"/>
            <a:t>Sends encryption keys or passwords securely.</a:t>
          </a:r>
        </a:p>
      </dgm:t>
    </dgm:pt>
    <dgm:pt modelId="{C99EAE7A-AAE8-4165-A6FF-B8BD2C03F368}" type="parTrans" cxnId="{C2E07912-BDFA-4C49-B5E2-46498940652D}">
      <dgm:prSet/>
      <dgm:spPr/>
      <dgm:t>
        <a:bodyPr/>
        <a:lstStyle/>
        <a:p>
          <a:endParaRPr lang="en-US"/>
        </a:p>
      </dgm:t>
    </dgm:pt>
    <dgm:pt modelId="{8020C774-1D58-41CE-A1C0-83D9543E96C7}" type="sibTrans" cxnId="{C2E07912-BDFA-4C49-B5E2-46498940652D}">
      <dgm:prSet/>
      <dgm:spPr/>
      <dgm:t>
        <a:bodyPr/>
        <a:lstStyle/>
        <a:p>
          <a:endParaRPr lang="en-US"/>
        </a:p>
      </dgm:t>
    </dgm:pt>
    <dgm:pt modelId="{8EE9AAC0-0680-4291-850C-B0C6E1750188}">
      <dgm:prSet/>
      <dgm:spPr/>
      <dgm:t>
        <a:bodyPr/>
        <a:lstStyle/>
        <a:p>
          <a:r>
            <a:rPr lang="en-US"/>
            <a:t>Downloads encrypted or decrypted files.</a:t>
          </a:r>
        </a:p>
      </dgm:t>
    </dgm:pt>
    <dgm:pt modelId="{136766F6-9133-4D81-BFD0-0A99A82141BC}" type="parTrans" cxnId="{13691686-32F9-4E85-91D8-0D711C640997}">
      <dgm:prSet/>
      <dgm:spPr/>
      <dgm:t>
        <a:bodyPr/>
        <a:lstStyle/>
        <a:p>
          <a:endParaRPr lang="en-US"/>
        </a:p>
      </dgm:t>
    </dgm:pt>
    <dgm:pt modelId="{CB024D6C-C074-4F82-863F-FD0BA8E544CC}" type="sibTrans" cxnId="{13691686-32F9-4E85-91D8-0D711C640997}">
      <dgm:prSet/>
      <dgm:spPr/>
      <dgm:t>
        <a:bodyPr/>
        <a:lstStyle/>
        <a:p>
          <a:endParaRPr lang="en-US"/>
        </a:p>
      </dgm:t>
    </dgm:pt>
    <dgm:pt modelId="{5D5A9600-D787-46F3-B794-7EC58740E31F}">
      <dgm:prSet/>
      <dgm:spPr/>
      <dgm:t>
        <a:bodyPr/>
        <a:lstStyle/>
        <a:p>
          <a:pPr>
            <a:defRPr b="1"/>
          </a:pPr>
          <a:r>
            <a:rPr lang="en-US"/>
            <a:t>Server:</a:t>
          </a:r>
        </a:p>
      </dgm:t>
    </dgm:pt>
    <dgm:pt modelId="{63F830EE-18E3-4017-A80C-19B1CE1E0FCE}" type="parTrans" cxnId="{56AFB603-6321-44FD-ADE2-EA071B9BA5ED}">
      <dgm:prSet/>
      <dgm:spPr/>
      <dgm:t>
        <a:bodyPr/>
        <a:lstStyle/>
        <a:p>
          <a:endParaRPr lang="en-US"/>
        </a:p>
      </dgm:t>
    </dgm:pt>
    <dgm:pt modelId="{47A6D03A-1137-4CF1-8643-46ABCD16CE65}" type="sibTrans" cxnId="{56AFB603-6321-44FD-ADE2-EA071B9BA5ED}">
      <dgm:prSet/>
      <dgm:spPr/>
      <dgm:t>
        <a:bodyPr/>
        <a:lstStyle/>
        <a:p>
          <a:endParaRPr lang="en-US"/>
        </a:p>
      </dgm:t>
    </dgm:pt>
    <dgm:pt modelId="{4E866CD9-83DC-4977-904F-B849986BF2E8}">
      <dgm:prSet/>
      <dgm:spPr/>
      <dgm:t>
        <a:bodyPr/>
        <a:lstStyle/>
        <a:p>
          <a:r>
            <a:rPr lang="en-US"/>
            <a:t>Receives and processes file requests.</a:t>
          </a:r>
        </a:p>
      </dgm:t>
    </dgm:pt>
    <dgm:pt modelId="{B25411E4-B400-4809-91CD-F99499196112}" type="parTrans" cxnId="{2C873EBD-BF99-4036-8A20-8628EDB44697}">
      <dgm:prSet/>
      <dgm:spPr/>
      <dgm:t>
        <a:bodyPr/>
        <a:lstStyle/>
        <a:p>
          <a:endParaRPr lang="en-US"/>
        </a:p>
      </dgm:t>
    </dgm:pt>
    <dgm:pt modelId="{8BFC6EFA-F9C3-4F66-9646-D913DB53B304}" type="sibTrans" cxnId="{2C873EBD-BF99-4036-8A20-8628EDB44697}">
      <dgm:prSet/>
      <dgm:spPr/>
      <dgm:t>
        <a:bodyPr/>
        <a:lstStyle/>
        <a:p>
          <a:endParaRPr lang="en-US"/>
        </a:p>
      </dgm:t>
    </dgm:pt>
    <dgm:pt modelId="{0C6769C4-0D7F-4972-A6AC-43E52C46C7D3}">
      <dgm:prSet/>
      <dgm:spPr/>
      <dgm:t>
        <a:bodyPr/>
        <a:lstStyle/>
        <a:p>
          <a:r>
            <a:rPr lang="en-US"/>
            <a:t>Encrypts and authenticates files using AES-GCM.</a:t>
          </a:r>
        </a:p>
      </dgm:t>
    </dgm:pt>
    <dgm:pt modelId="{DE9B40DF-3F91-4BBD-A5BE-3EB4BC542387}" type="parTrans" cxnId="{A8BFE17C-EFA4-462E-AFC8-51133633B117}">
      <dgm:prSet/>
      <dgm:spPr/>
      <dgm:t>
        <a:bodyPr/>
        <a:lstStyle/>
        <a:p>
          <a:endParaRPr lang="en-US"/>
        </a:p>
      </dgm:t>
    </dgm:pt>
    <dgm:pt modelId="{A65BFCDE-E7B6-4F6E-914F-BCD7AF2360C5}" type="sibTrans" cxnId="{A8BFE17C-EFA4-462E-AFC8-51133633B117}">
      <dgm:prSet/>
      <dgm:spPr/>
      <dgm:t>
        <a:bodyPr/>
        <a:lstStyle/>
        <a:p>
          <a:endParaRPr lang="en-US"/>
        </a:p>
      </dgm:t>
    </dgm:pt>
    <dgm:pt modelId="{8A14A1C0-58BB-4751-B0A6-F9D450443DAF}">
      <dgm:prSet/>
      <dgm:spPr/>
      <dgm:t>
        <a:bodyPr/>
        <a:lstStyle/>
        <a:p>
          <a:r>
            <a:rPr lang="en-US"/>
            <a:t>Derives encryption keys from passwords securely.</a:t>
          </a:r>
        </a:p>
      </dgm:t>
    </dgm:pt>
    <dgm:pt modelId="{CB9B002F-8892-4356-AF0C-CFD7C01836DE}" type="parTrans" cxnId="{681196FF-ED8A-437C-9402-2BB5EB31C2AD}">
      <dgm:prSet/>
      <dgm:spPr/>
      <dgm:t>
        <a:bodyPr/>
        <a:lstStyle/>
        <a:p>
          <a:endParaRPr lang="en-US"/>
        </a:p>
      </dgm:t>
    </dgm:pt>
    <dgm:pt modelId="{9D934319-773E-4ECA-AA4A-F53B156EA985}" type="sibTrans" cxnId="{681196FF-ED8A-437C-9402-2BB5EB31C2AD}">
      <dgm:prSet/>
      <dgm:spPr/>
      <dgm:t>
        <a:bodyPr/>
        <a:lstStyle/>
        <a:p>
          <a:endParaRPr lang="en-US"/>
        </a:p>
      </dgm:t>
    </dgm:pt>
    <dgm:pt modelId="{E1E6B678-9D62-4716-BD7F-1A6875D751A3}">
      <dgm:prSet/>
      <dgm:spPr/>
      <dgm:t>
        <a:bodyPr/>
        <a:lstStyle/>
        <a:p>
          <a:r>
            <a:rPr lang="en-US"/>
            <a:t>Returns encrypted or decrypted files to the client.</a:t>
          </a:r>
        </a:p>
      </dgm:t>
    </dgm:pt>
    <dgm:pt modelId="{C402F62E-7E0F-47DD-BDEB-A333F442D18A}" type="parTrans" cxnId="{2DF3F866-30C3-4AE5-9798-A2DE30A7C50E}">
      <dgm:prSet/>
      <dgm:spPr/>
      <dgm:t>
        <a:bodyPr/>
        <a:lstStyle/>
        <a:p>
          <a:endParaRPr lang="en-US"/>
        </a:p>
      </dgm:t>
    </dgm:pt>
    <dgm:pt modelId="{25AC85C0-3AAE-4B97-AFF8-80CC081D1CBB}" type="sibTrans" cxnId="{2DF3F866-30C3-4AE5-9798-A2DE30A7C50E}">
      <dgm:prSet/>
      <dgm:spPr/>
      <dgm:t>
        <a:bodyPr/>
        <a:lstStyle/>
        <a:p>
          <a:endParaRPr lang="en-US"/>
        </a:p>
      </dgm:t>
    </dgm:pt>
    <dgm:pt modelId="{5AD3DCE2-C5D4-4A07-880F-63C7FBD59C66}" type="pres">
      <dgm:prSet presAssocID="{0DC4EC45-6142-44C5-BB52-CF579DB012F1}" presName="root" presStyleCnt="0">
        <dgm:presLayoutVars>
          <dgm:dir/>
          <dgm:resizeHandles val="exact"/>
        </dgm:presLayoutVars>
      </dgm:prSet>
      <dgm:spPr/>
    </dgm:pt>
    <dgm:pt modelId="{D10F572A-BC1C-4B50-A10D-7C553C38648D}" type="pres">
      <dgm:prSet presAssocID="{463BB3D5-57CC-46A9-B32A-22E391648AF7}" presName="compNode" presStyleCnt="0"/>
      <dgm:spPr/>
    </dgm:pt>
    <dgm:pt modelId="{981DE6E6-886A-430A-A565-F48DB81B4FC2}" type="pres">
      <dgm:prSet presAssocID="{463BB3D5-57CC-46A9-B32A-22E391648AF7}" presName="iconRect" presStyleLbl="node1" presStyleIdx="0" presStyleCnt="2" custLinFactNeighborX="1814" custLinFactNeighborY="1173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 with solid fill"/>
        </a:ext>
      </dgm:extLst>
    </dgm:pt>
    <dgm:pt modelId="{EF562221-02A5-4068-BA15-19307B4765B8}" type="pres">
      <dgm:prSet presAssocID="{463BB3D5-57CC-46A9-B32A-22E391648AF7}" presName="iconSpace" presStyleCnt="0"/>
      <dgm:spPr/>
    </dgm:pt>
    <dgm:pt modelId="{6AE362A1-38FF-4B77-828C-0B2A0A5B9923}" type="pres">
      <dgm:prSet presAssocID="{463BB3D5-57CC-46A9-B32A-22E391648AF7}" presName="parTx" presStyleLbl="revTx" presStyleIdx="0" presStyleCnt="4">
        <dgm:presLayoutVars>
          <dgm:chMax val="0"/>
          <dgm:chPref val="0"/>
        </dgm:presLayoutVars>
      </dgm:prSet>
      <dgm:spPr/>
    </dgm:pt>
    <dgm:pt modelId="{952EFD39-8DF8-47C0-8047-2CA91F2B9CEB}" type="pres">
      <dgm:prSet presAssocID="{463BB3D5-57CC-46A9-B32A-22E391648AF7}" presName="txSpace" presStyleCnt="0"/>
      <dgm:spPr/>
    </dgm:pt>
    <dgm:pt modelId="{29D80385-89F2-40D8-96FD-42E36CBB416B}" type="pres">
      <dgm:prSet presAssocID="{463BB3D5-57CC-46A9-B32A-22E391648AF7}" presName="desTx" presStyleLbl="revTx" presStyleIdx="1" presStyleCnt="4">
        <dgm:presLayoutVars/>
      </dgm:prSet>
      <dgm:spPr/>
    </dgm:pt>
    <dgm:pt modelId="{2DA79C28-4460-4138-87C8-2F1A0FA9FD4E}" type="pres">
      <dgm:prSet presAssocID="{0E6B715E-1954-45F9-A135-08AC25BFCA05}" presName="sibTrans" presStyleCnt="0"/>
      <dgm:spPr/>
    </dgm:pt>
    <dgm:pt modelId="{FC20CC82-A148-44CA-88E3-4A341376CC8A}" type="pres">
      <dgm:prSet presAssocID="{5D5A9600-D787-46F3-B794-7EC58740E31F}" presName="compNode" presStyleCnt="0"/>
      <dgm:spPr/>
    </dgm:pt>
    <dgm:pt modelId="{BC5209CA-CACF-4CB6-95B9-D4D3F9604C3E}" type="pres">
      <dgm:prSet presAssocID="{5D5A9600-D787-46F3-B794-7EC58740E31F}" presName="iconRect" presStyleLbl="node1" presStyleIdx="1" presStyleCnt="2" custLinFactNeighborX="47776" custLinFactNeighborY="10725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 with solid fill"/>
        </a:ext>
      </dgm:extLst>
    </dgm:pt>
    <dgm:pt modelId="{7539CF7A-3B83-429E-8E13-F86EBC046019}" type="pres">
      <dgm:prSet presAssocID="{5D5A9600-D787-46F3-B794-7EC58740E31F}" presName="iconSpace" presStyleCnt="0"/>
      <dgm:spPr/>
    </dgm:pt>
    <dgm:pt modelId="{85990224-C8CB-470F-9857-2511CB9B1BBC}" type="pres">
      <dgm:prSet presAssocID="{5D5A9600-D787-46F3-B794-7EC58740E31F}" presName="parTx" presStyleLbl="revTx" presStyleIdx="2" presStyleCnt="4">
        <dgm:presLayoutVars>
          <dgm:chMax val="0"/>
          <dgm:chPref val="0"/>
        </dgm:presLayoutVars>
      </dgm:prSet>
      <dgm:spPr/>
    </dgm:pt>
    <dgm:pt modelId="{77A6EF38-CAEC-4464-8E64-57D0AA57F192}" type="pres">
      <dgm:prSet presAssocID="{5D5A9600-D787-46F3-B794-7EC58740E31F}" presName="txSpace" presStyleCnt="0"/>
      <dgm:spPr/>
    </dgm:pt>
    <dgm:pt modelId="{23FDF1B6-2077-4ECC-9506-4506BCD04BF9}" type="pres">
      <dgm:prSet presAssocID="{5D5A9600-D787-46F3-B794-7EC58740E31F}" presName="desTx" presStyleLbl="revTx" presStyleIdx="3" presStyleCnt="4">
        <dgm:presLayoutVars/>
      </dgm:prSet>
      <dgm:spPr/>
    </dgm:pt>
  </dgm:ptLst>
  <dgm:cxnLst>
    <dgm:cxn modelId="{003CF401-C4CC-4F09-B955-51E345DF6027}" type="presOf" srcId="{8A14A1C0-58BB-4751-B0A6-F9D450443DAF}" destId="{23FDF1B6-2077-4ECC-9506-4506BCD04BF9}" srcOrd="0" destOrd="2" presId="urn:microsoft.com/office/officeart/2018/2/layout/IconLabelDescriptionList"/>
    <dgm:cxn modelId="{56AFB603-6321-44FD-ADE2-EA071B9BA5ED}" srcId="{0DC4EC45-6142-44C5-BB52-CF579DB012F1}" destId="{5D5A9600-D787-46F3-B794-7EC58740E31F}" srcOrd="1" destOrd="0" parTransId="{63F830EE-18E3-4017-A80C-19B1CE1E0FCE}" sibTransId="{47A6D03A-1137-4CF1-8643-46ABCD16CE65}"/>
    <dgm:cxn modelId="{DA4B390E-1F54-4EEA-AD76-FEAF7104AE25}" type="presOf" srcId="{5D5A9600-D787-46F3-B794-7EC58740E31F}" destId="{85990224-C8CB-470F-9857-2511CB9B1BBC}" srcOrd="0" destOrd="0" presId="urn:microsoft.com/office/officeart/2018/2/layout/IconLabelDescriptionList"/>
    <dgm:cxn modelId="{C2E07912-BDFA-4C49-B5E2-46498940652D}" srcId="{463BB3D5-57CC-46A9-B32A-22E391648AF7}" destId="{F295D18F-944F-4177-B863-021E1330980B}" srcOrd="1" destOrd="0" parTransId="{C99EAE7A-AAE8-4165-A6FF-B8BD2C03F368}" sibTransId="{8020C774-1D58-41CE-A1C0-83D9543E96C7}"/>
    <dgm:cxn modelId="{D5FCDA41-98BB-44C0-B09F-E82AF6E02D36}" type="presOf" srcId="{0C6769C4-0D7F-4972-A6AC-43E52C46C7D3}" destId="{23FDF1B6-2077-4ECC-9506-4506BCD04BF9}" srcOrd="0" destOrd="1" presId="urn:microsoft.com/office/officeart/2018/2/layout/IconLabelDescriptionList"/>
    <dgm:cxn modelId="{63736E64-4EE6-4619-9876-7508844CFA66}" type="presOf" srcId="{D4B29DA5-EFBB-466C-8AEC-CE14D6041BB0}" destId="{29D80385-89F2-40D8-96FD-42E36CBB416B}" srcOrd="0" destOrd="0" presId="urn:microsoft.com/office/officeart/2018/2/layout/IconLabelDescriptionList"/>
    <dgm:cxn modelId="{2DF3F866-30C3-4AE5-9798-A2DE30A7C50E}" srcId="{5D5A9600-D787-46F3-B794-7EC58740E31F}" destId="{E1E6B678-9D62-4716-BD7F-1A6875D751A3}" srcOrd="3" destOrd="0" parTransId="{C402F62E-7E0F-47DD-BDEB-A333F442D18A}" sibTransId="{25AC85C0-3AAE-4B97-AFF8-80CC081D1CBB}"/>
    <dgm:cxn modelId="{A8BFE17C-EFA4-462E-AFC8-51133633B117}" srcId="{5D5A9600-D787-46F3-B794-7EC58740E31F}" destId="{0C6769C4-0D7F-4972-A6AC-43E52C46C7D3}" srcOrd="1" destOrd="0" parTransId="{DE9B40DF-3F91-4BBD-A5BE-3EB4BC542387}" sibTransId="{A65BFCDE-E7B6-4F6E-914F-BCD7AF2360C5}"/>
    <dgm:cxn modelId="{13691686-32F9-4E85-91D8-0D711C640997}" srcId="{463BB3D5-57CC-46A9-B32A-22E391648AF7}" destId="{8EE9AAC0-0680-4291-850C-B0C6E1750188}" srcOrd="2" destOrd="0" parTransId="{136766F6-9133-4D81-BFD0-0A99A82141BC}" sibTransId="{CB024D6C-C074-4F82-863F-FD0BA8E544CC}"/>
    <dgm:cxn modelId="{09221390-A36B-4EDA-A1D0-E3C7CA599BE6}" srcId="{463BB3D5-57CC-46A9-B32A-22E391648AF7}" destId="{D4B29DA5-EFBB-466C-8AEC-CE14D6041BB0}" srcOrd="0" destOrd="0" parTransId="{1F2FB077-3937-4E92-A1B7-6F1295CC07B3}" sibTransId="{FBF227EB-0088-4A22-B6E8-6F26FBF6BDF7}"/>
    <dgm:cxn modelId="{6258329B-A2D7-4576-930B-2A1C415C151A}" type="presOf" srcId="{4E866CD9-83DC-4977-904F-B849986BF2E8}" destId="{23FDF1B6-2077-4ECC-9506-4506BCD04BF9}" srcOrd="0" destOrd="0" presId="urn:microsoft.com/office/officeart/2018/2/layout/IconLabelDescriptionList"/>
    <dgm:cxn modelId="{7838E7A7-8588-46F7-86B7-A3F788FB5AE0}" type="presOf" srcId="{0DC4EC45-6142-44C5-BB52-CF579DB012F1}" destId="{5AD3DCE2-C5D4-4A07-880F-63C7FBD59C66}" srcOrd="0" destOrd="0" presId="urn:microsoft.com/office/officeart/2018/2/layout/IconLabelDescriptionList"/>
    <dgm:cxn modelId="{1A6491B0-0639-4644-A547-42E632D22D3F}" type="presOf" srcId="{463BB3D5-57CC-46A9-B32A-22E391648AF7}" destId="{6AE362A1-38FF-4B77-828C-0B2A0A5B9923}" srcOrd="0" destOrd="0" presId="urn:microsoft.com/office/officeart/2018/2/layout/IconLabelDescriptionList"/>
    <dgm:cxn modelId="{3660CCB2-1044-468B-9A6A-B760AD83450B}" type="presOf" srcId="{E1E6B678-9D62-4716-BD7F-1A6875D751A3}" destId="{23FDF1B6-2077-4ECC-9506-4506BCD04BF9}" srcOrd="0" destOrd="3" presId="urn:microsoft.com/office/officeart/2018/2/layout/IconLabelDescriptionList"/>
    <dgm:cxn modelId="{2C873EBD-BF99-4036-8A20-8628EDB44697}" srcId="{5D5A9600-D787-46F3-B794-7EC58740E31F}" destId="{4E866CD9-83DC-4977-904F-B849986BF2E8}" srcOrd="0" destOrd="0" parTransId="{B25411E4-B400-4809-91CD-F99499196112}" sibTransId="{8BFC6EFA-F9C3-4F66-9646-D913DB53B304}"/>
    <dgm:cxn modelId="{B9228CD9-C3DC-4CDE-82E4-7BDC5CD04678}" type="presOf" srcId="{8EE9AAC0-0680-4291-850C-B0C6E1750188}" destId="{29D80385-89F2-40D8-96FD-42E36CBB416B}" srcOrd="0" destOrd="2" presId="urn:microsoft.com/office/officeart/2018/2/layout/IconLabelDescriptionList"/>
    <dgm:cxn modelId="{073DB7E3-6CA4-455C-93CD-A208DED754F0}" type="presOf" srcId="{F295D18F-944F-4177-B863-021E1330980B}" destId="{29D80385-89F2-40D8-96FD-42E36CBB416B}" srcOrd="0" destOrd="1" presId="urn:microsoft.com/office/officeart/2018/2/layout/IconLabelDescriptionList"/>
    <dgm:cxn modelId="{224FAAF7-9F80-4871-9B0B-E8E46A83B7C6}" srcId="{0DC4EC45-6142-44C5-BB52-CF579DB012F1}" destId="{463BB3D5-57CC-46A9-B32A-22E391648AF7}" srcOrd="0" destOrd="0" parTransId="{392D544C-EB3A-4E4D-926D-D574FE3AAAB8}" sibTransId="{0E6B715E-1954-45F9-A135-08AC25BFCA05}"/>
    <dgm:cxn modelId="{681196FF-ED8A-437C-9402-2BB5EB31C2AD}" srcId="{5D5A9600-D787-46F3-B794-7EC58740E31F}" destId="{8A14A1C0-58BB-4751-B0A6-F9D450443DAF}" srcOrd="2" destOrd="0" parTransId="{CB9B002F-8892-4356-AF0C-CFD7C01836DE}" sibTransId="{9D934319-773E-4ECA-AA4A-F53B156EA985}"/>
    <dgm:cxn modelId="{968E747B-D876-4875-8C6D-4AA59576191B}" type="presParOf" srcId="{5AD3DCE2-C5D4-4A07-880F-63C7FBD59C66}" destId="{D10F572A-BC1C-4B50-A10D-7C553C38648D}" srcOrd="0" destOrd="0" presId="urn:microsoft.com/office/officeart/2018/2/layout/IconLabelDescriptionList"/>
    <dgm:cxn modelId="{CB655E2F-B130-4EBB-B53E-AC093D0B413A}" type="presParOf" srcId="{D10F572A-BC1C-4B50-A10D-7C553C38648D}" destId="{981DE6E6-886A-430A-A565-F48DB81B4FC2}" srcOrd="0" destOrd="0" presId="urn:microsoft.com/office/officeart/2018/2/layout/IconLabelDescriptionList"/>
    <dgm:cxn modelId="{0A078DD4-0FB5-4EE1-8FAC-0C8028776605}" type="presParOf" srcId="{D10F572A-BC1C-4B50-A10D-7C553C38648D}" destId="{EF562221-02A5-4068-BA15-19307B4765B8}" srcOrd="1" destOrd="0" presId="urn:microsoft.com/office/officeart/2018/2/layout/IconLabelDescriptionList"/>
    <dgm:cxn modelId="{1EF57BD8-B840-4B91-A74F-C9E29118BA3D}" type="presParOf" srcId="{D10F572A-BC1C-4B50-A10D-7C553C38648D}" destId="{6AE362A1-38FF-4B77-828C-0B2A0A5B9923}" srcOrd="2" destOrd="0" presId="urn:microsoft.com/office/officeart/2018/2/layout/IconLabelDescriptionList"/>
    <dgm:cxn modelId="{1338A070-AFD0-4A09-9F1C-2D4FAD6B61F9}" type="presParOf" srcId="{D10F572A-BC1C-4B50-A10D-7C553C38648D}" destId="{952EFD39-8DF8-47C0-8047-2CA91F2B9CEB}" srcOrd="3" destOrd="0" presId="urn:microsoft.com/office/officeart/2018/2/layout/IconLabelDescriptionList"/>
    <dgm:cxn modelId="{684425DA-C4F9-4A4B-9546-BB3DCDDB9347}" type="presParOf" srcId="{D10F572A-BC1C-4B50-A10D-7C553C38648D}" destId="{29D80385-89F2-40D8-96FD-42E36CBB416B}" srcOrd="4" destOrd="0" presId="urn:microsoft.com/office/officeart/2018/2/layout/IconLabelDescriptionList"/>
    <dgm:cxn modelId="{B986CC77-2818-4244-9491-046EE946CB89}" type="presParOf" srcId="{5AD3DCE2-C5D4-4A07-880F-63C7FBD59C66}" destId="{2DA79C28-4460-4138-87C8-2F1A0FA9FD4E}" srcOrd="1" destOrd="0" presId="urn:microsoft.com/office/officeart/2018/2/layout/IconLabelDescriptionList"/>
    <dgm:cxn modelId="{EE29F4F9-2AC4-4484-BBE1-F7D4C95D79FF}" type="presParOf" srcId="{5AD3DCE2-C5D4-4A07-880F-63C7FBD59C66}" destId="{FC20CC82-A148-44CA-88E3-4A341376CC8A}" srcOrd="2" destOrd="0" presId="urn:microsoft.com/office/officeart/2018/2/layout/IconLabelDescriptionList"/>
    <dgm:cxn modelId="{A11EE87A-830B-4A14-ABCE-7DC592109A96}" type="presParOf" srcId="{FC20CC82-A148-44CA-88E3-4A341376CC8A}" destId="{BC5209CA-CACF-4CB6-95B9-D4D3F9604C3E}" srcOrd="0" destOrd="0" presId="urn:microsoft.com/office/officeart/2018/2/layout/IconLabelDescriptionList"/>
    <dgm:cxn modelId="{375A3EAC-3D98-496C-A6C3-E4D649D4388F}" type="presParOf" srcId="{FC20CC82-A148-44CA-88E3-4A341376CC8A}" destId="{7539CF7A-3B83-429E-8E13-F86EBC046019}" srcOrd="1" destOrd="0" presId="urn:microsoft.com/office/officeart/2018/2/layout/IconLabelDescriptionList"/>
    <dgm:cxn modelId="{7F7E5251-D730-4D51-A06E-48D6EFBAAAB4}" type="presParOf" srcId="{FC20CC82-A148-44CA-88E3-4A341376CC8A}" destId="{85990224-C8CB-470F-9857-2511CB9B1BBC}" srcOrd="2" destOrd="0" presId="urn:microsoft.com/office/officeart/2018/2/layout/IconLabelDescriptionList"/>
    <dgm:cxn modelId="{45A6EC19-CC48-4CE6-B221-B406FDD001A3}" type="presParOf" srcId="{FC20CC82-A148-44CA-88E3-4A341376CC8A}" destId="{77A6EF38-CAEC-4464-8E64-57D0AA57F192}" srcOrd="3" destOrd="0" presId="urn:microsoft.com/office/officeart/2018/2/layout/IconLabelDescriptionList"/>
    <dgm:cxn modelId="{FACB5F73-ECEC-4FF1-9459-141260F57821}" type="presParOf" srcId="{FC20CC82-A148-44CA-88E3-4A341376CC8A}" destId="{23FDF1B6-2077-4ECC-9506-4506BCD04BF9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1DE6E6-886A-430A-A565-F48DB81B4FC2}">
      <dsp:nvSpPr>
        <dsp:cNvPr id="0" name=""/>
        <dsp:cNvSpPr/>
      </dsp:nvSpPr>
      <dsp:spPr>
        <a:xfrm>
          <a:off x="587227" y="224932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E362A1-38FF-4B77-828C-0B2A0A5B9923}">
      <dsp:nvSpPr>
        <dsp:cNvPr id="0" name=""/>
        <dsp:cNvSpPr/>
      </dsp:nvSpPr>
      <dsp:spPr>
        <a:xfrm>
          <a:off x="559800" y="1742563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 dirty="0"/>
            <a:t>Client:</a:t>
          </a:r>
        </a:p>
      </dsp:txBody>
      <dsp:txXfrm>
        <a:off x="559800" y="1742563"/>
        <a:ext cx="4320000" cy="648000"/>
      </dsp:txXfrm>
    </dsp:sp>
    <dsp:sp modelId="{29D80385-89F2-40D8-96FD-42E36CBB416B}">
      <dsp:nvSpPr>
        <dsp:cNvPr id="0" name=""/>
        <dsp:cNvSpPr/>
      </dsp:nvSpPr>
      <dsp:spPr>
        <a:xfrm>
          <a:off x="559800" y="2475688"/>
          <a:ext cx="4320000" cy="1828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Uploads files for encryption/decryption.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Sends encryption keys or passwords securely.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Downloads encrypted or decrypted files.</a:t>
          </a:r>
        </a:p>
      </dsp:txBody>
      <dsp:txXfrm>
        <a:off x="559800" y="2475688"/>
        <a:ext cx="4320000" cy="1828105"/>
      </dsp:txXfrm>
    </dsp:sp>
    <dsp:sp modelId="{BC5209CA-CACF-4CB6-95B9-D4D3F9604C3E}">
      <dsp:nvSpPr>
        <dsp:cNvPr id="0" name=""/>
        <dsp:cNvSpPr/>
      </dsp:nvSpPr>
      <dsp:spPr>
        <a:xfrm>
          <a:off x="6358173" y="209706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990224-C8CB-470F-9857-2511CB9B1BBC}">
      <dsp:nvSpPr>
        <dsp:cNvPr id="0" name=""/>
        <dsp:cNvSpPr/>
      </dsp:nvSpPr>
      <dsp:spPr>
        <a:xfrm>
          <a:off x="5635800" y="1742563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Server:</a:t>
          </a:r>
        </a:p>
      </dsp:txBody>
      <dsp:txXfrm>
        <a:off x="5635800" y="1742563"/>
        <a:ext cx="4320000" cy="648000"/>
      </dsp:txXfrm>
    </dsp:sp>
    <dsp:sp modelId="{23FDF1B6-2077-4ECC-9506-4506BCD04BF9}">
      <dsp:nvSpPr>
        <dsp:cNvPr id="0" name=""/>
        <dsp:cNvSpPr/>
      </dsp:nvSpPr>
      <dsp:spPr>
        <a:xfrm>
          <a:off x="5635800" y="2475688"/>
          <a:ext cx="4320000" cy="1828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Receives and processes file requests.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Encrypts and authenticates files using AES-GCM.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Derives encryption keys from passwords securely.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Returns encrypted or decrypted files to the client.</a:t>
          </a:r>
        </a:p>
      </dsp:txBody>
      <dsp:txXfrm>
        <a:off x="5635800" y="2475688"/>
        <a:ext cx="4320000" cy="18281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2398E1-C99F-B940-AA2A-81EFFACD43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1D06C-D5DE-814D-931E-02A0CE659BAA}" type="datetimeFigureOut">
              <a:rPr lang="fi-FI" smtClean="0"/>
              <a:t>7.5.2025</a:t>
            </a:fld>
            <a:endParaRPr lang="fi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F1C63F-BE00-6D49-B7F3-B253A7D51A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271539-0194-5C43-B2F5-2C601016B9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E09C7D-6C28-B047-9D84-D52122B215C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771555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9BFB5-475C-5B44-BA4D-42DE8089864D}" type="datetimeFigureOut">
              <a:rPr lang="fi-FI" smtClean="0"/>
              <a:t>7.5.2025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97949-CA96-A34A-920F-344DC55B347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78629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EF227-85C2-7F80-41EC-33F0ADBC6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>
            <a:extLst>
              <a:ext uri="{FF2B5EF4-FFF2-40B4-BE49-F238E27FC236}">
                <a16:creationId xmlns:a16="http://schemas.microsoft.com/office/drawing/2014/main" id="{E2F21818-31D4-3007-4286-D2C7CDA02C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>
            <a:extLst>
              <a:ext uri="{FF2B5EF4-FFF2-40B4-BE49-F238E27FC236}">
                <a16:creationId xmlns:a16="http://schemas.microsoft.com/office/drawing/2014/main" id="{4AABEB23-BBED-00E0-3DA9-FA5B3CC737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Reputation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Since there are no rule of law, the seller level, ratings and how long the vendor has operated on the marketplace play a role in how trusted the buyers view the vendor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Further research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Use of crawlers or scrapers on the page would increase the data samples and the accuracy of the study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i-FI" err="1"/>
              <a:t>Also</a:t>
            </a:r>
            <a:r>
              <a:rPr lang="fi-FI"/>
              <a:t>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longer</a:t>
            </a:r>
            <a:r>
              <a:rPr lang="fi-FI"/>
              <a:t> </a:t>
            </a:r>
            <a:r>
              <a:rPr lang="fi-FI" err="1"/>
              <a:t>researchers</a:t>
            </a:r>
            <a:r>
              <a:rPr lang="fi-FI"/>
              <a:t> </a:t>
            </a:r>
            <a:r>
              <a:rPr lang="fi-FI" err="1"/>
              <a:t>collect</a:t>
            </a:r>
            <a:r>
              <a:rPr lang="fi-FI"/>
              <a:t> data on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marketplaces</a:t>
            </a:r>
            <a:r>
              <a:rPr lang="fi-FI"/>
              <a:t>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more</a:t>
            </a:r>
            <a:r>
              <a:rPr lang="fi-FI"/>
              <a:t> </a:t>
            </a:r>
            <a:r>
              <a:rPr lang="fi-FI" err="1"/>
              <a:t>they</a:t>
            </a:r>
            <a:r>
              <a:rPr lang="fi-FI"/>
              <a:t> </a:t>
            </a:r>
            <a:r>
              <a:rPr lang="fi-FI" err="1"/>
              <a:t>can</a:t>
            </a:r>
            <a:r>
              <a:rPr lang="fi-FI"/>
              <a:t> </a:t>
            </a:r>
            <a:r>
              <a:rPr lang="fi-FI" err="1"/>
              <a:t>say</a:t>
            </a:r>
            <a:r>
              <a:rPr lang="fi-FI"/>
              <a:t> </a:t>
            </a:r>
            <a:r>
              <a:rPr lang="fi-FI" err="1"/>
              <a:t>about</a:t>
            </a:r>
            <a:r>
              <a:rPr lang="fi-FI"/>
              <a:t> </a:t>
            </a:r>
            <a:r>
              <a:rPr lang="fi-FI" err="1"/>
              <a:t>how</a:t>
            </a:r>
            <a:r>
              <a:rPr lang="fi-FI"/>
              <a:t> </a:t>
            </a:r>
            <a:r>
              <a:rPr lang="fi-FI" err="1"/>
              <a:t>many</a:t>
            </a:r>
            <a:r>
              <a:rPr lang="fi-FI"/>
              <a:t> </a:t>
            </a:r>
            <a:r>
              <a:rPr lang="fi-FI" err="1"/>
              <a:t>sales</a:t>
            </a:r>
            <a:r>
              <a:rPr lang="fi-FI"/>
              <a:t> a </a:t>
            </a:r>
            <a:r>
              <a:rPr lang="fi-FI" err="1"/>
              <a:t>vendor</a:t>
            </a:r>
            <a:r>
              <a:rPr lang="fi-FI"/>
              <a:t> </a:t>
            </a:r>
            <a:r>
              <a:rPr lang="fi-FI" err="1"/>
              <a:t>makes</a:t>
            </a:r>
            <a:r>
              <a:rPr lang="fi-FI"/>
              <a:t> and </a:t>
            </a:r>
            <a:r>
              <a:rPr lang="fi-FI" err="1"/>
              <a:t>get</a:t>
            </a:r>
            <a:r>
              <a:rPr lang="fi-FI"/>
              <a:t> a </a:t>
            </a:r>
            <a:r>
              <a:rPr lang="fi-FI" err="1"/>
              <a:t>better</a:t>
            </a:r>
            <a:r>
              <a:rPr lang="fi-FI"/>
              <a:t> </a:t>
            </a:r>
            <a:r>
              <a:rPr lang="fi-FI" err="1"/>
              <a:t>understanding</a:t>
            </a:r>
            <a:r>
              <a:rPr lang="fi-FI"/>
              <a:t> of </a:t>
            </a:r>
            <a:r>
              <a:rPr lang="fi-FI" err="1"/>
              <a:t>the</a:t>
            </a:r>
            <a:r>
              <a:rPr lang="fi-FI"/>
              <a:t> </a:t>
            </a:r>
            <a:r>
              <a:rPr lang="fi-FI" err="1"/>
              <a:t>fluctuating</a:t>
            </a:r>
            <a:r>
              <a:rPr lang="fi-FI"/>
              <a:t> </a:t>
            </a:r>
            <a:r>
              <a:rPr lang="fi-FI" err="1"/>
              <a:t>prices</a:t>
            </a:r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43B01595-62CF-04E9-2CFD-12C91E2844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A97949-CA96-A34A-920F-344DC55B3479}" type="slidenum">
              <a:rPr lang="fi-FI" smtClean="0"/>
              <a:t>8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60142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-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40D9D56B-380E-41B8-9315-ED5CBC9E4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7638" y="2553066"/>
            <a:ext cx="6212793" cy="338182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pic>
        <p:nvPicPr>
          <p:cNvPr id="4" name="Kuva 3" descr="Tampere University.">
            <a:extLst>
              <a:ext uri="{FF2B5EF4-FFF2-40B4-BE49-F238E27FC236}">
                <a16:creationId xmlns:a16="http://schemas.microsoft.com/office/drawing/2014/main" id="{F4B581D9-6573-401D-B01B-EC70ACF75D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0000" y="1080000"/>
            <a:ext cx="3721277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4374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4401"/>
            <a:ext cx="10651813" cy="642938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7B513FB-A89D-4CD9-816A-A2426574FC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D7FC877C-D72B-4FA2-A4D8-10EC144C4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6" name="Footer Placeholder 10">
            <a:extLst>
              <a:ext uri="{FF2B5EF4-FFF2-40B4-BE49-F238E27FC236}">
                <a16:creationId xmlns:a16="http://schemas.microsoft.com/office/drawing/2014/main" id="{BA96801F-E137-4B25-94D7-4851FADECBA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31326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5DF54673-9ACE-45BB-89AE-4DF9D1200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4401"/>
            <a:ext cx="10643351" cy="642938"/>
          </a:xfrm>
          <a:prstGeom prst="rect">
            <a:avLst/>
          </a:prstGeo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0BA03E9-7771-435A-ACF2-791A64625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DA061E97-8041-4B8C-84EB-4224E0AC85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E88A044-4865-4080-A1DB-4D812EAA9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484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1F2527F-684A-4121-9363-8807B0AFD1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306364A-3632-4E1B-8113-A8981F3C5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DFF5CBD4-0D40-46CB-83FF-1C58DD78706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329176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B6A4069F-7B77-435A-A9D6-CD64E2434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737735C-1BFC-5948-A4B6-6B9D9DF1DAD9}"/>
              </a:ext>
            </a:extLst>
          </p:cNvPr>
          <p:cNvSpPr txBox="1">
            <a:spLocks/>
          </p:cNvSpPr>
          <p:nvPr userDrawn="1"/>
        </p:nvSpPr>
        <p:spPr>
          <a:xfrm>
            <a:off x="430580" y="6506631"/>
            <a:ext cx="6779559" cy="251947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defPPr>
              <a:defRPr lang="fi-FI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i-FI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686E1A08-E0B6-4CF0-9B54-F868C9DFE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C7C9B07-1287-4DA9-8EE6-AAC6DE8166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8697E018-CB7F-48B9-B44F-8C4B55AF6C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646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9199A30-D9CF-F04F-AD6E-EFD6A331F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DA31E617-3DD2-45F9-87A9-28710F458B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23AE687-7288-4989-808B-BBFE1801B6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6" name="Footer Placeholder 10">
            <a:extLst>
              <a:ext uri="{FF2B5EF4-FFF2-40B4-BE49-F238E27FC236}">
                <a16:creationId xmlns:a16="http://schemas.microsoft.com/office/drawing/2014/main" id="{C9304CA3-67E1-4FC8-9377-97D39A86970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628633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08050"/>
            <a:ext cx="3932237" cy="11493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2964" y="908050"/>
            <a:ext cx="7092900" cy="4960938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400" y="2172614"/>
            <a:ext cx="3932237" cy="3696374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9A114AA-0FC1-4BDA-A87A-450D91C74D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8A440A0-2DFA-4694-8E9A-F37821D642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B3199E04-FCC9-48F1-9FFB-2F71AFADEA9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207781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FB501874-212D-43E0-A21F-C912819BD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0400" y="908050"/>
            <a:ext cx="3932237" cy="11493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Muokkaa ots. peruasdasdasdasdstyyl. napsautt.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1431" y="908050"/>
            <a:ext cx="7084433" cy="4960938"/>
          </a:xfrm>
        </p:spPr>
        <p:txBody>
          <a:bodyPr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400" y="2172614"/>
            <a:ext cx="3932237" cy="3696374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4B0FB749-BBFE-438A-B34D-304382F9D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D16047A-E530-4F76-BE04-5DB0A3040E2D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7B2D6AA-88A2-4EE8-91D4-604C9EE543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3261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899770"/>
            <a:ext cx="10515600" cy="660103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0400" y="1707297"/>
            <a:ext cx="10515600" cy="4351338"/>
          </a:xfrm>
        </p:spPr>
        <p:txBody>
          <a:bodyPr vert="eaVert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9A817179-6464-4F21-9B03-3D32D962BE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353961E-5198-4EC6-84CF-7D796EA3DA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0F202A3E-9DD7-4C20-B920-B130C51F616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78329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30A482-DF25-4AC1-93FF-A21A43ED8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899770"/>
            <a:ext cx="10515600" cy="66010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0400" y="1707297"/>
            <a:ext cx="10515600" cy="4351338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08E8C6C-B535-4624-AE36-E7AA2DD35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7D573219-6138-48B9-B6B4-28078E664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93FE60-FDE5-4FFB-BA0D-01896B739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494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908049"/>
            <a:ext cx="2628900" cy="5268914"/>
          </a:xfrm>
          <a:prstGeom prst="rect">
            <a:avLst/>
          </a:prstGeom>
        </p:spPr>
        <p:txBody>
          <a:bodyPr vert="eaVert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908049"/>
            <a:ext cx="7734300" cy="5268913"/>
          </a:xfrm>
        </p:spPr>
        <p:txBody>
          <a:bodyPr vert="eaVert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FA231356-4E89-42FF-B9D2-5276EA40A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294DD31-33A4-4715-9A6D-15C4AF304F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FEC80EF1-75D1-469D-8A92-4BE196BAFD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16105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40D9D56B-380E-41B8-9315-ED5CBC9E4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863" y="2758440"/>
            <a:ext cx="11090275" cy="1440000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7589" y="4435972"/>
            <a:ext cx="11083550" cy="1440000"/>
          </a:xfrm>
        </p:spPr>
        <p:txBody>
          <a:bodyPr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EEF2D1E-9D26-4178-9CD9-82D802C125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AC67BEA-6EFD-4E49-843A-63C8CA4D19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8438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D6C69A4-9805-44B9-86C2-D0BEF1B39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908049"/>
            <a:ext cx="2628900" cy="5268914"/>
          </a:xfrm>
          <a:prstGeom prst="rect">
            <a:avLst/>
          </a:prstGeo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908049"/>
            <a:ext cx="7734300" cy="5268913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D6E3F5C-87B6-4EC2-BBE3-B9D1C41B9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5EC882A-A2D2-46CB-99A6-60BC54D85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5571256-36CB-4721-8D5D-45CF8D5DFD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7663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08050"/>
            <a:ext cx="3932237" cy="11493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22800" y="914275"/>
            <a:ext cx="7018337" cy="4954712"/>
          </a:xfrm>
        </p:spPr>
        <p:txBody>
          <a:bodyPr anchor="t">
            <a:no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400" y="2223820"/>
            <a:ext cx="3932237" cy="3645167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403500BF-A2C1-4F36-A443-35E1074B6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03234A5-5678-4107-B6E4-4D194E2ECF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AEB90590-21DA-48A3-904A-917FC50EB7A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199899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DF7A597D-CD79-4B30-894C-1B2608609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08050"/>
            <a:ext cx="3932237" cy="11493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14333" y="914275"/>
            <a:ext cx="7021530" cy="4954712"/>
          </a:xfrm>
        </p:spPr>
        <p:txBody>
          <a:bodyPr anchor="t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0400" y="2223820"/>
            <a:ext cx="3932237" cy="3645167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E06352D-B086-43FE-8FC5-AC6B4EA8F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FC39A97-01AE-4D0D-B345-8CBA52274616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C76E15C-8063-441E-A2E0-1EBFFF54D9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591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captio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3679" y="1143245"/>
            <a:ext cx="4853934" cy="3149671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rgbClr val="4E008E"/>
                </a:solidFill>
              </a:defRPr>
            </a:lvl1pPr>
          </a:lstStyle>
          <a:p>
            <a:r>
              <a:rPr lang="en-GB" noProof="0"/>
              <a:t>This is a place for a longer text that goes on for three or more lines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B8C4556-08AF-304E-8426-06F9F8EFF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8267" y="1312457"/>
            <a:ext cx="5040000" cy="489068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17F52D9-8B1E-4F7F-AA8C-39AD4EB471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B5273A0-B2DF-4C71-84F5-8A0CABCD5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D3A36DE0-5C27-4F2F-B628-D82AEFA8D89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897179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caption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D4B79723-8A28-41DA-8158-47C40BEA1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9144" y="1129720"/>
            <a:ext cx="4853934" cy="3149671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This is a place for a longer text that goes on for three or more lines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B8C4556-08AF-304E-8426-06F9F8EFF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9804" y="1320928"/>
            <a:ext cx="5040000" cy="48906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0B3E6F3-32BA-42D1-BB7C-49EDFDFB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62A019B-6E71-4FF6-8233-F4C9562575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D7264E8-D67F-450D-B5B3-7C3FE5CFB2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4752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caption and pictur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3A1E0F-9E5E-9745-BEF2-2CE041671C6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37201" y="908050"/>
            <a:ext cx="6103938" cy="528176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0708" y="792399"/>
            <a:ext cx="4957631" cy="1909269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This is a place for a longer text with big font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3E05CB-C7A1-A342-B41E-5EE8CD4216A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28363" y="2960016"/>
            <a:ext cx="4849977" cy="322979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184F16D1-C984-4655-8258-D6EF6AF7DF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0ACAF84-7C25-4838-BB2E-3953315E66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Footer Placeholder 10">
            <a:extLst>
              <a:ext uri="{FF2B5EF4-FFF2-40B4-BE49-F238E27FC236}">
                <a16:creationId xmlns:a16="http://schemas.microsoft.com/office/drawing/2014/main" id="{7F734B17-F190-4E9B-912E-CA33643B1B5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063292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caption and picture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782EC1E3-2963-4D1C-A09D-168216C669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33E05CB-C7A1-A342-B41E-5EE8CD4216A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26893" y="2960016"/>
            <a:ext cx="4857292" cy="322248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3A1E0F-9E5E-9745-BEF2-2CE041671C6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28733" y="908050"/>
            <a:ext cx="6112405" cy="5273294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8665" y="775657"/>
            <a:ext cx="4955519" cy="1909269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This is a place for a longer text with big font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35FED0F-203A-4399-B1A6-E36F6BDBF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7E17269-133F-4041-8E1C-C34F81D99E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09F9ABA-0045-4D3B-9E43-6CE8DD7F64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868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 and text_1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83AB547-0C6F-394C-8BEF-5A6F3FBAF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243" y="908050"/>
            <a:ext cx="10506697" cy="649288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779FD3A-6E17-1D47-8E91-0B127B4332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077" y="1931988"/>
            <a:ext cx="2502487" cy="15236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8C0298E-F14A-6845-92C8-38BD03C6832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9077" y="3455625"/>
            <a:ext cx="2502487" cy="2633662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</a:defRPr>
            </a:lvl1pPr>
            <a:lvl2pPr marL="314325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</a:defRPr>
            </a:lvl2pPr>
            <a:lvl3pPr marL="671513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</a:defRPr>
            </a:lvl3pPr>
            <a:lvl4pPr marL="1027112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</a:defRPr>
            </a:lvl4pPr>
            <a:lvl5pPr marL="1336675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558BD131-E1E6-6B4A-8A43-7499BB4F44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03849" y="1931988"/>
            <a:ext cx="2502487" cy="15236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97DB071B-9088-9940-8EEF-A7349739FAA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03849" y="3455625"/>
            <a:ext cx="2502487" cy="2633662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D91EB564-08EC-084A-85ED-67955978534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866181" y="1931988"/>
            <a:ext cx="2502487" cy="15236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5E66258-07E1-E642-A305-89957CDCCFE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866181" y="3455625"/>
            <a:ext cx="2502487" cy="2633662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DDAC2486-1BBC-E148-8A6A-A96E0924C82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528513" y="1933860"/>
            <a:ext cx="2502487" cy="15236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1A3268F3-BC79-314A-9049-89ABFE4885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528513" y="3457497"/>
            <a:ext cx="2502487" cy="2633662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36BEA95B-149A-4378-99A8-4A3778EC0E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CEF878AF-8D06-4EF3-883F-34F2EFF16D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4" name="Footer Placeholder 10">
            <a:extLst>
              <a:ext uri="{FF2B5EF4-FFF2-40B4-BE49-F238E27FC236}">
                <a16:creationId xmlns:a16="http://schemas.microsoft.com/office/drawing/2014/main" id="{5FB341E1-B4C6-4A8F-95EC-40D3CF9664A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603573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 and text_2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83AB547-0C6F-394C-8BEF-5A6F3FBAF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243" y="908050"/>
            <a:ext cx="10506697" cy="649288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779FD3A-6E17-1D47-8E91-0B127B4332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078" y="1931988"/>
            <a:ext cx="3231889" cy="1593882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8C0298E-F14A-6845-92C8-38BD03C6832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9078" y="3455625"/>
            <a:ext cx="3231889" cy="2755084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28" name="Picture Placeholder 6">
            <a:extLst>
              <a:ext uri="{FF2B5EF4-FFF2-40B4-BE49-F238E27FC236}">
                <a16:creationId xmlns:a16="http://schemas.microsoft.com/office/drawing/2014/main" id="{5111911C-6CB3-AD44-A987-239427CE408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969788" y="1931988"/>
            <a:ext cx="3231889" cy="1593882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4B81E064-8551-694A-8FD5-C523BEB10D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969788" y="3455625"/>
            <a:ext cx="3231889" cy="2755084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30" name="Picture Placeholder 6">
            <a:extLst>
              <a:ext uri="{FF2B5EF4-FFF2-40B4-BE49-F238E27FC236}">
                <a16:creationId xmlns:a16="http://schemas.microsoft.com/office/drawing/2014/main" id="{E37D0D04-EE41-5F42-BA3B-67ED3166C67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10498" y="1931988"/>
            <a:ext cx="3231889" cy="1593882"/>
          </a:xfrm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C7609D31-2B9E-9841-9A07-1A4FC704573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10498" y="3455625"/>
            <a:ext cx="3231889" cy="2755084"/>
          </a:xfrm>
          <a:solidFill>
            <a:srgbClr val="EFEFEF"/>
          </a:solidFill>
        </p:spPr>
        <p:txBody>
          <a:bodyPr lIns="144000" tIns="216000" rIns="144000" bIns="216000">
            <a:noAutofit/>
          </a:bodyPr>
          <a:lstStyle>
            <a:lvl1pPr marL="0" indent="0">
              <a:lnSpc>
                <a:spcPct val="100000"/>
              </a:lnSpc>
              <a:buNone/>
              <a:defRPr sz="1600"/>
            </a:lvl1pPr>
            <a:lvl2pPr marL="314325" indent="0">
              <a:lnSpc>
                <a:spcPct val="100000"/>
              </a:lnSpc>
              <a:buNone/>
              <a:defRPr sz="1600"/>
            </a:lvl2pPr>
            <a:lvl3pPr marL="671513" indent="0">
              <a:lnSpc>
                <a:spcPct val="100000"/>
              </a:lnSpc>
              <a:buNone/>
              <a:defRPr sz="1600"/>
            </a:lvl3pPr>
            <a:lvl4pPr marL="1027112" indent="0">
              <a:lnSpc>
                <a:spcPct val="100000"/>
              </a:lnSpc>
              <a:buNone/>
              <a:defRPr sz="1600"/>
            </a:lvl4pPr>
            <a:lvl5pPr marL="1336675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32E84F1-B479-4DA5-B79A-E1AAD0184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DBF1F0F-97EF-4D74-A4D0-217EA478D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2" name="Footer Placeholder 10">
            <a:extLst>
              <a:ext uri="{FF2B5EF4-FFF2-40B4-BE49-F238E27FC236}">
                <a16:creationId xmlns:a16="http://schemas.microsoft.com/office/drawing/2014/main" id="{74C35F04-76D4-4B98-A67F-2CB880FD6A9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240063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895A594-3BD2-D54E-93FD-6F7FCA50C3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339" y="2835805"/>
            <a:ext cx="10660250" cy="1820862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r">
              <a:defRPr sz="5400">
                <a:solidFill>
                  <a:srgbClr val="4E008E"/>
                </a:solidFill>
              </a:defRPr>
            </a:lvl1pPr>
          </a:lstStyle>
          <a:p>
            <a:r>
              <a:rPr lang="en-GB" noProof="0"/>
              <a:t>“Insert </a:t>
            </a:r>
            <a:br>
              <a:rPr lang="en-GB" noProof="0"/>
            </a:br>
            <a:r>
              <a:rPr lang="en-GB" noProof="0"/>
              <a:t>text here.”</a:t>
            </a:r>
          </a:p>
        </p:txBody>
      </p:sp>
      <p:sp>
        <p:nvSpPr>
          <p:cNvPr id="13" name="Tekstin paikkamerkki 2"/>
          <p:cNvSpPr>
            <a:spLocks noGrp="1"/>
          </p:cNvSpPr>
          <p:nvPr>
            <p:ph type="body" sz="quarter" idx="11" hasCustomPrompt="1"/>
          </p:nvPr>
        </p:nvSpPr>
        <p:spPr>
          <a:xfrm>
            <a:off x="668338" y="4784723"/>
            <a:ext cx="10660062" cy="1440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3200">
                <a:solidFill>
                  <a:srgbClr val="4E008E"/>
                </a:solidFill>
              </a:defRPr>
            </a:lvl1pPr>
            <a:lvl2pPr marL="314325" indent="0" algn="r">
              <a:buFontTx/>
              <a:buNone/>
              <a:defRPr/>
            </a:lvl2pPr>
            <a:lvl3pPr marL="671513" indent="0" algn="r">
              <a:buFontTx/>
              <a:buNone/>
              <a:defRPr/>
            </a:lvl3pPr>
            <a:lvl4pPr marL="1027112" indent="0" algn="r">
              <a:buFontTx/>
              <a:buNone/>
              <a:defRPr/>
            </a:lvl4pPr>
            <a:lvl5pPr marL="1336675" indent="0" algn="r">
              <a:buFontTx/>
              <a:buNone/>
              <a:defRPr/>
            </a:lvl5pPr>
          </a:lstStyle>
          <a:p>
            <a:pPr lvl="0"/>
            <a:r>
              <a:rPr lang="en-GB" noProof="0"/>
              <a:t>– Firstname Lastname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D54C215-BF9C-463D-8116-5E5F873B83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22651F8-67AD-4CA7-B5C5-141B94156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D38B48EA-3C26-4DE6-8A6F-BD13DFD31C4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00493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863" y="2757600"/>
            <a:ext cx="11090275" cy="1440000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5400">
                <a:solidFill>
                  <a:srgbClr val="4E008E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7589" y="4435200"/>
            <a:ext cx="11083550" cy="1440000"/>
          </a:xfrm>
        </p:spPr>
        <p:txBody>
          <a:bodyPr>
            <a:noAutofit/>
          </a:bodyPr>
          <a:lstStyle>
            <a:lvl1pPr marL="0" indent="0" algn="ctr">
              <a:buNone/>
              <a:defRPr sz="3200">
                <a:solidFill>
                  <a:srgbClr val="4E008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B2D621D0-61E7-E946-BBC9-24D91EEA5E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8BB0235-0F5A-40FA-B663-F054FD106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E0BDB65-6D51-44F4-970C-428F139C63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81463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CFF25AA6-74E4-4FDC-97D1-348B884E4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802266" y="2683405"/>
            <a:ext cx="10660250" cy="1820862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“Insert </a:t>
            </a:r>
            <a:br>
              <a:rPr lang="en-GB" noProof="0"/>
            </a:br>
            <a:r>
              <a:rPr lang="en-GB" noProof="0"/>
              <a:t>text here.”</a:t>
            </a:r>
          </a:p>
        </p:txBody>
      </p:sp>
      <p:sp>
        <p:nvSpPr>
          <p:cNvPr id="12" name="Tekstin paikkamerkki 13"/>
          <p:cNvSpPr>
            <a:spLocks noGrp="1"/>
          </p:cNvSpPr>
          <p:nvPr>
            <p:ph type="body" sz="quarter" idx="12" hasCustomPrompt="1"/>
          </p:nvPr>
        </p:nvSpPr>
        <p:spPr>
          <a:xfrm>
            <a:off x="802266" y="4606387"/>
            <a:ext cx="10644349" cy="1440000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3200">
                <a:solidFill>
                  <a:schemeClr val="bg1"/>
                </a:solidFill>
              </a:defRPr>
            </a:lvl1pPr>
            <a:lvl2pPr marL="314325" indent="0">
              <a:buFontTx/>
              <a:buNone/>
              <a:defRPr>
                <a:solidFill>
                  <a:schemeClr val="bg1"/>
                </a:solidFill>
              </a:defRPr>
            </a:lvl2pPr>
            <a:lvl3pPr marL="671513" indent="0">
              <a:buFontTx/>
              <a:buNone/>
              <a:defRPr>
                <a:solidFill>
                  <a:schemeClr val="bg1"/>
                </a:solidFill>
              </a:defRPr>
            </a:lvl3pPr>
            <a:lvl4pPr marL="1027112" indent="0">
              <a:buFontTx/>
              <a:buNone/>
              <a:defRPr>
                <a:solidFill>
                  <a:schemeClr val="bg1"/>
                </a:solidFill>
              </a:defRPr>
            </a:lvl4pPr>
            <a:lvl5pPr marL="1336675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algn="r"/>
            <a:r>
              <a:rPr lang="en-GB" noProof="0">
                <a:solidFill>
                  <a:schemeClr val="bg1"/>
                </a:solidFill>
              </a:rPr>
              <a:t>– Firstname Lastname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4DAC962-BCA0-4E26-A90A-EC7C6038D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7B84C95F-B250-4250-A075-AEF10367FC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26F114B-97C9-4F70-8E58-1AFA5B8E3A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23125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B2510EA-1654-E84D-A789-CFF2920E0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36422"/>
            <a:ext cx="11914022" cy="6221578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B9B4DE-33B9-0041-8077-678234364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93510" y="1569142"/>
            <a:ext cx="9690754" cy="40607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700000" sx="74000" sy="74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33A1E0F-9E5E-9745-BEF2-2CE041671C6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663233" y="1883432"/>
            <a:ext cx="2401642" cy="3424232"/>
          </a:xfrm>
          <a:solidFill>
            <a:srgbClr val="7DCDBE"/>
          </a:solidFill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DD4BC1B-C1D1-4F41-B9B7-335D450148A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2126" y="1569143"/>
            <a:ext cx="6827907" cy="816758"/>
          </a:xfrm>
        </p:spPr>
        <p:txBody>
          <a:bodyPr anchor="b" anchorCtr="0">
            <a:noAutofit/>
          </a:bodyPr>
          <a:lstStyle>
            <a:lvl1pPr marL="0" indent="0">
              <a:buNone/>
              <a:defRPr sz="3200" b="1">
                <a:solidFill>
                  <a:srgbClr val="4E008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noProof="0"/>
              <a:t>Firstname Lastname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2938A8D-D773-5142-92B9-89D818060D6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02130" y="2385899"/>
            <a:ext cx="6827904" cy="365134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rgbClr val="7DCDBE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Title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A126850-0A2D-214C-8173-B9D9A2BCD6CD}"/>
              </a:ext>
            </a:extLst>
          </p:cNvPr>
          <p:cNvCxnSpPr/>
          <p:nvPr userDrawn="1"/>
        </p:nvCxnSpPr>
        <p:spPr>
          <a:xfrm>
            <a:off x="4868747" y="2984293"/>
            <a:ext cx="0" cy="2319489"/>
          </a:xfrm>
          <a:prstGeom prst="line">
            <a:avLst/>
          </a:prstGeom>
          <a:ln w="3175">
            <a:solidFill>
              <a:srgbClr val="4E00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09D0D4C-BB57-D348-99EE-61BD94E3A56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502127" y="2915308"/>
            <a:ext cx="3183740" cy="239235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314325" indent="0">
              <a:lnSpc>
                <a:spcPct val="100000"/>
              </a:lnSpc>
              <a:buNone/>
              <a:defRPr sz="2000"/>
            </a:lvl2pPr>
            <a:lvl3pPr marL="671513" indent="0">
              <a:lnSpc>
                <a:spcPct val="100000"/>
              </a:lnSpc>
              <a:buNone/>
              <a:defRPr sz="2000"/>
            </a:lvl3pPr>
            <a:lvl4pPr marL="1027112" indent="0">
              <a:lnSpc>
                <a:spcPct val="100000"/>
              </a:lnSpc>
              <a:buNone/>
              <a:defRPr sz="2000"/>
            </a:lvl4pPr>
            <a:lvl5pPr marL="1336675" indent="0">
              <a:lnSpc>
                <a:spcPct val="100000"/>
              </a:lnSpc>
              <a:buNone/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282D1424-0632-DE42-8831-FEFEDCC907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146294" y="2914199"/>
            <a:ext cx="3183740" cy="239350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314325" indent="0">
              <a:lnSpc>
                <a:spcPct val="100000"/>
              </a:lnSpc>
              <a:buNone/>
              <a:defRPr sz="2000"/>
            </a:lvl2pPr>
            <a:lvl3pPr marL="671513" indent="0">
              <a:lnSpc>
                <a:spcPct val="100000"/>
              </a:lnSpc>
              <a:buNone/>
              <a:defRPr sz="2000"/>
            </a:lvl3pPr>
            <a:lvl4pPr marL="1027112" indent="0">
              <a:lnSpc>
                <a:spcPct val="100000"/>
              </a:lnSpc>
              <a:buNone/>
              <a:defRPr sz="2000"/>
            </a:lvl4pPr>
            <a:lvl5pPr marL="1336675" indent="0">
              <a:lnSpc>
                <a:spcPct val="100000"/>
              </a:lnSpc>
              <a:buFont typeface="Arial" panose="020B0604020202020204" pitchFamily="34" charset="0"/>
              <a:buNone/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266ED82B-11B6-41FE-87C7-2B5722E38F87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E69F5273-5630-41AF-BBE6-A465425B1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3" name="Footer Placeholder 10">
            <a:extLst>
              <a:ext uri="{FF2B5EF4-FFF2-40B4-BE49-F238E27FC236}">
                <a16:creationId xmlns:a16="http://schemas.microsoft.com/office/drawing/2014/main" id="{9A05E985-5042-48F0-9519-B76D1E94048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76896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A96305A-4729-C241-80A5-A3957FB9D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923" y="628650"/>
            <a:ext cx="11892077" cy="62293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2AACA4F-50A2-4213-AE5B-26622BDBF93E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9179ABD-0CDD-4487-ADD9-0679BFCE26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Footer Placeholder 10">
            <a:extLst>
              <a:ext uri="{FF2B5EF4-FFF2-40B4-BE49-F238E27FC236}">
                <a16:creationId xmlns:a16="http://schemas.microsoft.com/office/drawing/2014/main" id="{0BCA9A8C-35F5-4107-B91B-A52435FB7E9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333929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EN -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40D9D56B-380E-41B8-9315-ED5CBC9E4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Kuva 6">
            <a:extLst>
              <a:ext uri="{FF2B5EF4-FFF2-40B4-BE49-F238E27FC236}">
                <a16:creationId xmlns:a16="http://schemas.microsoft.com/office/drawing/2014/main" id="{074A7632-0B5B-4DF2-9411-9E0ADFA061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16714" y="1879326"/>
            <a:ext cx="2225901" cy="3114035"/>
          </a:xfrm>
          <a:prstGeom prst="rect">
            <a:avLst/>
          </a:prstGeom>
        </p:spPr>
      </p:pic>
      <p:sp>
        <p:nvSpPr>
          <p:cNvPr id="8" name="Tekstiruutu 7">
            <a:extLst>
              <a:ext uri="{FF2B5EF4-FFF2-40B4-BE49-F238E27FC236}">
                <a16:creationId xmlns:a16="http://schemas.microsoft.com/office/drawing/2014/main" id="{A93BB476-CD94-4029-8F95-5AE34712627B}"/>
              </a:ext>
            </a:extLst>
          </p:cNvPr>
          <p:cNvSpPr txBox="1"/>
          <p:nvPr userDrawn="1"/>
        </p:nvSpPr>
        <p:spPr>
          <a:xfrm>
            <a:off x="5794795" y="2509714"/>
            <a:ext cx="3758780" cy="216982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>
              <a:lnSpc>
                <a:spcPts val="5400"/>
              </a:lnSpc>
            </a:pPr>
            <a:r>
              <a:rPr lang="en-GB" sz="5600" b="1" noProof="0">
                <a:solidFill>
                  <a:schemeClr val="bg1"/>
                </a:solidFill>
              </a:rPr>
              <a:t>Human Potential Unlimited.</a:t>
            </a:r>
          </a:p>
        </p:txBody>
      </p:sp>
    </p:spTree>
    <p:extLst>
      <p:ext uri="{BB962C8B-B14F-4D97-AF65-F5344CB8AC3E}">
        <p14:creationId xmlns:p14="http://schemas.microsoft.com/office/powerpoint/2010/main" val="15685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">
          <p15:clr>
            <a:srgbClr val="FBAE40"/>
          </p15:clr>
        </p15:guide>
        <p15:guide id="2" pos="75">
          <p15:clr>
            <a:srgbClr val="FBAE40"/>
          </p15:clr>
        </p15:guide>
        <p15:guide id="3" pos="7605">
          <p15:clr>
            <a:srgbClr val="FBAE40"/>
          </p15:clr>
        </p15:guide>
        <p15:guide id="4" orient="horz" pos="4247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1723"/>
            <a:ext cx="10515600" cy="645616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0400" y="1707297"/>
            <a:ext cx="10515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8" name="Footer Placeholder 10">
            <a:extLst>
              <a:ext uri="{FF2B5EF4-FFF2-40B4-BE49-F238E27FC236}">
                <a16:creationId xmlns:a16="http://schemas.microsoft.com/office/drawing/2014/main" id="{3405FCAB-7A18-034B-9743-CFD67A11D4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EC2DD84-1BF6-4E3C-BCC3-08913B1A45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B2755C-0223-4E55-9084-FF69412795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83577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2E511953-F32B-4B5F-9EC2-2431EB03F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1723"/>
            <a:ext cx="10515600" cy="64561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0400" y="1707297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E01EC75-0511-4C59-AFDC-B169D9524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4711C01-20AD-4C7D-A906-DDBC6C93E9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D49CC18-975B-4218-9BEB-3D804548A4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921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08051"/>
            <a:ext cx="10655486" cy="649288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04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399" y="1825625"/>
            <a:ext cx="5387465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5ECB8C9-6F71-8745-9B9D-ED3B992FA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BCE51E9-C67C-4EF8-826E-F1A4EE041B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05DAC9A-9264-4E96-A741-2D8DA1F064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44993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C351703-006A-624D-9F66-D3B3015E7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08051"/>
            <a:ext cx="10643348" cy="649288"/>
          </a:xfrm>
          <a:prstGeom prst="rect">
            <a:avLst/>
          </a:prstGeom>
        </p:spPr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0400" y="1706400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706400"/>
            <a:ext cx="5392738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8398AE9-4026-46A2-BBA1-AAB097183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9AE78F3E-1AD5-409A-90E2-A126A9F8418C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EFCCDBD-D833-4FF5-A833-32B63E9032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425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6517"/>
            <a:ext cx="10650635" cy="649288"/>
          </a:xfrm>
          <a:prstGeom prst="rect">
            <a:avLst/>
          </a:prstGeo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0400" y="1700214"/>
            <a:ext cx="5157787" cy="8048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0400" y="2647950"/>
            <a:ext cx="5157787" cy="3541713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81687" y="1700214"/>
            <a:ext cx="5183188" cy="8048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81687" y="2647950"/>
            <a:ext cx="5183188" cy="3541714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3" name="Footer Placeholder 10">
            <a:extLst>
              <a:ext uri="{FF2B5EF4-FFF2-40B4-BE49-F238E27FC236}">
                <a16:creationId xmlns:a16="http://schemas.microsoft.com/office/drawing/2014/main" id="{20D11757-AD21-8C44-BA47-2C7CCF6BD25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8267BC55-B784-4D84-8769-21885DB5752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1527A28-514A-4E4D-B9BB-80131B1DE74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88492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>
            <a:extLst>
              <a:ext uri="{FF2B5EF4-FFF2-40B4-BE49-F238E27FC236}">
                <a16:creationId xmlns:a16="http://schemas.microsoft.com/office/drawing/2014/main" id="{EB8D2C57-C1F3-4D95-825E-2E55BFB96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7978" y="640094"/>
            <a:ext cx="11914022" cy="6221578"/>
          </a:xfrm>
          <a:prstGeom prst="rect">
            <a:avLst/>
          </a:prstGeom>
          <a:solidFill>
            <a:srgbClr val="4E0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400" y="916517"/>
            <a:ext cx="10642163" cy="6492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0400" y="1700214"/>
            <a:ext cx="5157787" cy="80486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0400" y="2647950"/>
            <a:ext cx="5157787" cy="3541713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73216" y="1700214"/>
            <a:ext cx="5183188" cy="804862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73216" y="2647950"/>
            <a:ext cx="5183188" cy="3541714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CA17208-6DE2-4F5B-B757-D5C3A1763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0400" y="6489700"/>
            <a:ext cx="6779559" cy="2519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283CFA40-FCD9-4A03-A580-D0EEA649400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8AACA649-1609-4824-AF1D-CF39DED724D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‹#›</a:t>
            </a:fld>
            <a:endParaRPr lang="en-GB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489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0400" y="1707297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noProof="0"/>
              <a:t>Muokkaa tekstin perustyylejä napsauttamalla</a:t>
            </a:r>
          </a:p>
          <a:p>
            <a:pPr lvl="1"/>
            <a:r>
              <a:rPr lang="en-GB" noProof="0"/>
              <a:t>toinen taso</a:t>
            </a:r>
          </a:p>
          <a:p>
            <a:pPr lvl="2"/>
            <a:r>
              <a:rPr lang="en-GB" noProof="0"/>
              <a:t>kolmas taso</a:t>
            </a:r>
          </a:p>
          <a:p>
            <a:pPr lvl="3"/>
            <a:r>
              <a:rPr lang="en-GB" noProof="0"/>
              <a:t>neljäs taso</a:t>
            </a:r>
          </a:p>
          <a:p>
            <a:pPr lvl="4"/>
            <a:r>
              <a:rPr lang="en-GB" noProof="0"/>
              <a:t>viides taso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  <a:prstGeom prst="rect">
            <a:avLst/>
          </a:prstGeom>
        </p:spPr>
        <p:txBody>
          <a:bodyPr vert="horz" lIns="0" tIns="45720" rIns="0" bIns="45720" rtlCol="0" anchor="b" anchorCtr="0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5E40AAE-D302-7647-9D31-6971CE88E7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0400" y="6489700"/>
            <a:ext cx="6778800" cy="25401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3743BE5-29C0-A94B-962C-58F604640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911553"/>
            <a:ext cx="10521733" cy="64578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GB" noProof="0"/>
              <a:t>Muokkaa perustyyl. napsautt.</a:t>
            </a:r>
          </a:p>
        </p:txBody>
      </p:sp>
      <p:pic>
        <p:nvPicPr>
          <p:cNvPr id="5" name="Kuva 4" descr="Tampere University.">
            <a:extLst>
              <a:ext uri="{FF2B5EF4-FFF2-40B4-BE49-F238E27FC236}">
                <a16:creationId xmlns:a16="http://schemas.microsoft.com/office/drawing/2014/main" id="{37F13CCF-E858-4691-8DA5-CEDCEA21226F}"/>
              </a:ext>
            </a:extLst>
          </p:cNvPr>
          <p:cNvPicPr>
            <a:picLocks noChangeAspect="1"/>
          </p:cNvPicPr>
          <p:nvPr userDrawn="1"/>
        </p:nvPicPr>
        <p:blipFill>
          <a:blip r:embed="rId35"/>
          <a:stretch>
            <a:fillRect/>
          </a:stretch>
        </p:blipFill>
        <p:spPr>
          <a:xfrm>
            <a:off x="126000" y="115200"/>
            <a:ext cx="1741557" cy="4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02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769" r:id="rId2"/>
    <p:sldLayoutId id="2147483781" r:id="rId3"/>
    <p:sldLayoutId id="2147483770" r:id="rId4"/>
    <p:sldLayoutId id="2147483803" r:id="rId5"/>
    <p:sldLayoutId id="2147483772" r:id="rId6"/>
    <p:sldLayoutId id="2147483785" r:id="rId7"/>
    <p:sldLayoutId id="2147483773" r:id="rId8"/>
    <p:sldLayoutId id="2147483786" r:id="rId9"/>
    <p:sldLayoutId id="2147483774" r:id="rId10"/>
    <p:sldLayoutId id="2147483787" r:id="rId11"/>
    <p:sldLayoutId id="2147483775" r:id="rId12"/>
    <p:sldLayoutId id="2147483788" r:id="rId13"/>
    <p:sldLayoutId id="2147483798" r:id="rId14"/>
    <p:sldLayoutId id="2147483776" r:id="rId15"/>
    <p:sldLayoutId id="2147483789" r:id="rId16"/>
    <p:sldLayoutId id="2147483778" r:id="rId17"/>
    <p:sldLayoutId id="2147483795" r:id="rId18"/>
    <p:sldLayoutId id="2147483779" r:id="rId19"/>
    <p:sldLayoutId id="2147483796" r:id="rId20"/>
    <p:sldLayoutId id="2147483777" r:id="rId21"/>
    <p:sldLayoutId id="2147483790" r:id="rId22"/>
    <p:sldLayoutId id="2147483791" r:id="rId23"/>
    <p:sldLayoutId id="2147483780" r:id="rId24"/>
    <p:sldLayoutId id="2147483792" r:id="rId25"/>
    <p:sldLayoutId id="2147483782" r:id="rId26"/>
    <p:sldLayoutId id="2147483800" r:id="rId27"/>
    <p:sldLayoutId id="2147483804" r:id="rId28"/>
    <p:sldLayoutId id="2147483802" r:id="rId29"/>
    <p:sldLayoutId id="2147483805" r:id="rId30"/>
    <p:sldLayoutId id="2147483801" r:id="rId31"/>
    <p:sldLayoutId id="2147483783" r:id="rId32"/>
    <p:sldLayoutId id="2147483807" r:id="rId3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rgbClr val="4E008E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80975" indent="-1809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488950" indent="-1746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04863" indent="-1333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155700" indent="-12858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70025" indent="-1333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3">
          <p15:clr>
            <a:srgbClr val="F26B43"/>
          </p15:clr>
        </p15:guide>
        <p15:guide id="2" pos="7605">
          <p15:clr>
            <a:srgbClr val="F26B43"/>
          </p15:clr>
        </p15:guide>
        <p15:guide id="3" pos="75">
          <p15:clr>
            <a:srgbClr val="F26B43"/>
          </p15:clr>
        </p15:guide>
        <p15:guide id="4" orient="horz" pos="4247">
          <p15:clr>
            <a:srgbClr val="F26B43"/>
          </p15:clr>
        </p15:guide>
        <p15:guide id="5" pos="325">
          <p15:clr>
            <a:srgbClr val="F26B43"/>
          </p15:clr>
        </p15:guide>
        <p15:guide id="6" orient="horz" pos="4088">
          <p15:clr>
            <a:srgbClr val="F26B43"/>
          </p15:clr>
        </p15:guide>
        <p15:guide id="7" pos="6970">
          <p15:clr>
            <a:srgbClr val="F26B43"/>
          </p15:clr>
        </p15:guide>
        <p15:guide id="8" orient="horz" pos="346">
          <p15:clr>
            <a:srgbClr val="F26B43"/>
          </p15:clr>
        </p15:guide>
        <p15:guide id="9" orient="horz" pos="981">
          <p15:clr>
            <a:srgbClr val="F26B43"/>
          </p15:clr>
        </p15:guide>
        <p15:guide id="10" orient="horz" pos="572">
          <p15:clr>
            <a:srgbClr val="F26B43"/>
          </p15:clr>
        </p15:guide>
        <p15:guide id="11" orient="horz" pos="1071">
          <p15:clr>
            <a:srgbClr val="F26B43"/>
          </p15:clr>
        </p15:guide>
        <p15:guide id="12" pos="73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0A89569A-7FFB-886A-8EC8-25C7C3BFB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911723"/>
            <a:ext cx="10515600" cy="645616"/>
          </a:xfrm>
        </p:spPr>
        <p:txBody>
          <a:bodyPr anchor="t">
            <a:normAutofit/>
          </a:bodyPr>
          <a:lstStyle/>
          <a:p>
            <a:pPr marL="0" marR="0">
              <a:spcAft>
                <a:spcPts val="800"/>
              </a:spcAft>
            </a:pPr>
            <a:r>
              <a:rPr lang="en-US" sz="1900" kern="100">
                <a:effectLst/>
              </a:rPr>
              <a:t>TESTING THE SECURITY OF AN AI-BUILT APPLICATION: SECURE FILE ENCRYPTION/DECRYPTION TOOL IN A CLIENT-SERVER SETTING</a:t>
            </a:r>
          </a:p>
        </p:txBody>
      </p:sp>
      <p:pic>
        <p:nvPicPr>
          <p:cNvPr id="8" name="Video 7" descr="Green Lock In A 3D Electronic System">
            <a:extLst>
              <a:ext uri="{FF2B5EF4-FFF2-40B4-BE49-F238E27FC236}">
                <a16:creationId xmlns:a16="http://schemas.microsoft.com/office/drawing/2014/main" id="{721010D8-9A14-B065-36BF-30E483B8F0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1412" r="-1" b="15232"/>
          <a:stretch/>
        </p:blipFill>
        <p:spPr>
          <a:xfrm>
            <a:off x="410400" y="1707297"/>
            <a:ext cx="10515600" cy="4351338"/>
          </a:xfrm>
          <a:prstGeom prst="rect">
            <a:avLst/>
          </a:prstGeom>
          <a:noFill/>
        </p:spPr>
      </p:pic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DDE89EFB-EE4F-7B06-F371-A3BDCE640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0400" y="6489700"/>
            <a:ext cx="6778800" cy="254015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Precious Idoro</a:t>
            </a:r>
            <a:endParaRPr lang="en-GB" noProof="0"/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FEC10F32-D92E-0E7E-0FDE-08BF353AFB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fld id="{A90DC808-9B4F-47F6-816E-B4DD926C39FF}" type="datetime1">
              <a:rPr lang="en-GB" noProof="0" smtClean="0"/>
              <a:pPr>
                <a:spcAft>
                  <a:spcPts val="600"/>
                </a:spcAft>
              </a:pPr>
              <a:t>07/05/2025</a:t>
            </a:fld>
            <a:endParaRPr lang="en-GB" noProof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7A7F7EEE-3D59-06D0-75A1-74649C8E1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r>
              <a:rPr lang="en-GB" noProof="0"/>
              <a:t>|  </a:t>
            </a:r>
            <a:fld id="{CDC8994D-33BE-6F4B-918B-78B2D731EB1C}" type="slidenum">
              <a:rPr lang="en-GB" noProof="0" smtClean="0"/>
              <a:pPr>
                <a:spcAft>
                  <a:spcPts val="600"/>
                </a:spcAft>
              </a:pPr>
              <a:t>1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0932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455FDC-53DA-0C0D-821D-30E7E4CB188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9BDD9-3EAD-B850-ECC3-8EC9C18826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2</a:t>
            </a:fld>
            <a:endParaRPr lang="en-GB" noProof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3D79BA-11F8-1F8C-D881-B02585BFB1B9}"/>
              </a:ext>
            </a:extLst>
          </p:cNvPr>
          <p:cNvSpPr txBox="1"/>
          <p:nvPr/>
        </p:nvSpPr>
        <p:spPr>
          <a:xfrm>
            <a:off x="738554" y="1195754"/>
            <a:ext cx="6377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The Goal: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6D1DD9-ADFD-F8EC-FFCA-091286A46EFC}"/>
              </a:ext>
            </a:extLst>
          </p:cNvPr>
          <p:cNvSpPr txBox="1"/>
          <p:nvPr/>
        </p:nvSpPr>
        <p:spPr>
          <a:xfrm>
            <a:off x="1781907" y="2004646"/>
            <a:ext cx="8616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 ascertain the security of an application built with Chatgpt 4o mini.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F52553-29A5-A75F-5FFA-05C07D1E7052}"/>
              </a:ext>
            </a:extLst>
          </p:cNvPr>
          <p:cNvSpPr txBox="1"/>
          <p:nvPr/>
        </p:nvSpPr>
        <p:spPr>
          <a:xfrm>
            <a:off x="1969477" y="3924273"/>
            <a:ext cx="86164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secure client-server application for encrypting and decrypting files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8EF62B-8A03-A52C-A0A5-331A5606BC6A}"/>
              </a:ext>
            </a:extLst>
          </p:cNvPr>
          <p:cNvSpPr txBox="1"/>
          <p:nvPr/>
        </p:nvSpPr>
        <p:spPr>
          <a:xfrm>
            <a:off x="609600" y="3212069"/>
            <a:ext cx="6377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The Application: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970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4086208-7B20-8BEB-AB2F-AC928C1993AE}"/>
              </a:ext>
            </a:extLst>
          </p:cNvPr>
          <p:cNvSpPr txBox="1"/>
          <p:nvPr/>
        </p:nvSpPr>
        <p:spPr>
          <a:xfrm>
            <a:off x="410400" y="911723"/>
            <a:ext cx="10515600" cy="64561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solidFill>
                  <a:srgbClr val="4E008E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How it works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3F5167-B4F2-42FF-CE08-911B100024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55589" y="6489700"/>
            <a:ext cx="766827" cy="254172"/>
          </a:xfrm>
        </p:spPr>
        <p:txBody>
          <a:bodyPr vert="horz" lIns="0" tIns="45720" rIns="0" bIns="45720" rtlCol="0" anchor="b" anchorCtr="0">
            <a:normAutofit/>
          </a:bodyPr>
          <a:lstStyle/>
          <a:p>
            <a:pPr>
              <a:spcAft>
                <a:spcPts val="600"/>
              </a:spcAft>
            </a:pPr>
            <a:fld id="{A90DC808-9B4F-47F6-816E-B4DD926C39FF}" type="datetime1">
              <a:rPr lang="en-GB" smtClean="0"/>
              <a:pPr>
                <a:spcAft>
                  <a:spcPts val="600"/>
                </a:spcAft>
              </a:pPr>
              <a:t>07/05/2025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C160E-95C0-0ED6-38CD-854908A1C1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7005" y="6489700"/>
            <a:ext cx="375932" cy="254015"/>
          </a:xfrm>
        </p:spPr>
        <p:txBody>
          <a:bodyPr vert="horz" lIns="0" tIns="45720" rIns="91440" bIns="45720" rtlCol="0" anchor="b" anchorCtr="0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|  </a:t>
            </a:r>
            <a:fld id="{CDC8994D-33BE-6F4B-918B-78B2D731EB1C}" type="slidenum">
              <a:rPr lang="en-GB" smtClean="0"/>
              <a:pPr>
                <a:spcAft>
                  <a:spcPts val="600"/>
                </a:spcAft>
              </a:pPr>
              <a:t>3</a:t>
            </a:fld>
            <a:endParaRPr lang="en-GB"/>
          </a:p>
        </p:txBody>
      </p:sp>
      <p:graphicFrame>
        <p:nvGraphicFramePr>
          <p:cNvPr id="19" name="TextBox 9">
            <a:extLst>
              <a:ext uri="{FF2B5EF4-FFF2-40B4-BE49-F238E27FC236}">
                <a16:creationId xmlns:a16="http://schemas.microsoft.com/office/drawing/2014/main" id="{409713FE-4B64-D669-A975-28065A3A1D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9612956"/>
              </p:ext>
            </p:extLst>
          </p:nvPr>
        </p:nvGraphicFramePr>
        <p:xfrm>
          <a:off x="410400" y="1707297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5791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4198F-0B4E-CFF4-F572-8D6BFE3F52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B2AE8-FE7F-E39B-C4D6-B2596AD744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EFC92-E4A4-7827-8F15-41D8257FD7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4</a:t>
            </a:fld>
            <a:endParaRPr lang="en-GB" noProof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C28AB5-29C4-E6A9-03A1-B8876E302120}"/>
              </a:ext>
            </a:extLst>
          </p:cNvPr>
          <p:cNvSpPr txBox="1"/>
          <p:nvPr/>
        </p:nvSpPr>
        <p:spPr>
          <a:xfrm>
            <a:off x="4818187" y="820615"/>
            <a:ext cx="4067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Security Implementations &amp; Prompts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AB3B52-24D7-1554-65C8-39E73D667419}"/>
              </a:ext>
            </a:extLst>
          </p:cNvPr>
          <p:cNvSpPr txBox="1"/>
          <p:nvPr/>
        </p:nvSpPr>
        <p:spPr>
          <a:xfrm>
            <a:off x="832338" y="1887415"/>
            <a:ext cx="8616461" cy="368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OWASP Top 10 Checklist</a:t>
            </a:r>
          </a:p>
          <a:p>
            <a:pPr marL="17145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AES-GCM for authenticated encryption.</a:t>
            </a:r>
          </a:p>
          <a:p>
            <a:pPr marL="17145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PBKDF2 for key derivation.</a:t>
            </a:r>
          </a:p>
          <a:p>
            <a:pPr marL="17145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API key client authentication.</a:t>
            </a:r>
          </a:p>
          <a:p>
            <a:pPr marL="17145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Rate limiting to prevent brute force attacks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endParaRPr lang="en-US" sz="28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71450" marR="0" indent="-171450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2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441796-8EBC-4436-7749-E94984256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6308" y="1625350"/>
            <a:ext cx="4067907" cy="484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200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ECAF2-208D-3723-C806-94A77237B3A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FA10CA-D02B-BFB0-AE35-81CFF2FD3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5</a:t>
            </a:fld>
            <a:endParaRPr lang="en-GB" noProof="0">
              <a:solidFill>
                <a:schemeClr val="bg1"/>
              </a:solidFill>
            </a:endParaRPr>
          </a:p>
        </p:txBody>
      </p:sp>
      <p:pic>
        <p:nvPicPr>
          <p:cNvPr id="8" name="Picture 7" descr="A black background with colorful lines&#10;&#10;AI-generated content may be incorrect.">
            <a:extLst>
              <a:ext uri="{FF2B5EF4-FFF2-40B4-BE49-F238E27FC236}">
                <a16:creationId xmlns:a16="http://schemas.microsoft.com/office/drawing/2014/main" id="{18FA4075-337D-07C7-C524-C30337DDA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81" y="1738648"/>
            <a:ext cx="9144470" cy="12002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81EE90-AAC5-4062-CB85-EAFE9382D0E0}"/>
              </a:ext>
            </a:extLst>
          </p:cNvPr>
          <p:cNvSpPr txBox="1"/>
          <p:nvPr/>
        </p:nvSpPr>
        <p:spPr>
          <a:xfrm>
            <a:off x="515581" y="996462"/>
            <a:ext cx="3634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Server starts up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BC026D-EE9D-2A21-AC35-A1F04ACE65B8}"/>
              </a:ext>
            </a:extLst>
          </p:cNvPr>
          <p:cNvSpPr txBox="1"/>
          <p:nvPr/>
        </p:nvSpPr>
        <p:spPr>
          <a:xfrm>
            <a:off x="515581" y="3100177"/>
            <a:ext cx="3634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Client encrypts and decrypts files based on a password</a:t>
            </a:r>
          </a:p>
        </p:txBody>
      </p:sp>
      <p:pic>
        <p:nvPicPr>
          <p:cNvPr id="14" name="Picture 1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F6BC03A-BBFF-C94F-289B-5064FA1DD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0742" y="3797252"/>
            <a:ext cx="8451674" cy="281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58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AB6F3-722C-7040-F3B8-89D11B3DF41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229E9-D13B-F0B6-33DF-4E8A3EC74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6</a:t>
            </a:fld>
            <a:endParaRPr lang="en-GB" noProof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69CB6B-A11B-F8AB-58A9-33F6E865BD5E}"/>
              </a:ext>
            </a:extLst>
          </p:cNvPr>
          <p:cNvSpPr txBox="1"/>
          <p:nvPr/>
        </p:nvSpPr>
        <p:spPr>
          <a:xfrm>
            <a:off x="609600" y="914400"/>
            <a:ext cx="2321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Tests &amp; Results</a:t>
            </a:r>
          </a:p>
        </p:txBody>
      </p:sp>
      <p:pic>
        <p:nvPicPr>
          <p:cNvPr id="11" name="Picture 10" descr="A computer screen with many colorful text&#10;&#10;AI-generated content may be incorrect.">
            <a:extLst>
              <a:ext uri="{FF2B5EF4-FFF2-40B4-BE49-F238E27FC236}">
                <a16:creationId xmlns:a16="http://schemas.microsoft.com/office/drawing/2014/main" id="{0140AA1B-EA78-0E93-FFCB-B187AC1D3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275" y="1472546"/>
            <a:ext cx="7916141" cy="3427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C646477-89BD-929D-5A64-0A7D8D1F7F05}"/>
              </a:ext>
            </a:extLst>
          </p:cNvPr>
          <p:cNvSpPr txBox="1"/>
          <p:nvPr/>
        </p:nvSpPr>
        <p:spPr>
          <a:xfrm>
            <a:off x="609600" y="2466942"/>
            <a:ext cx="2743200" cy="1924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Cyclondx-py</a:t>
            </a:r>
            <a:r>
              <a:rPr lang="en-US" sz="1600" dirty="0">
                <a:solidFill>
                  <a:schemeClr val="bg1"/>
                </a:solidFill>
              </a:rPr>
              <a:t> &amp; OWASP Dependency Track 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Pip-Audit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Bandit</a:t>
            </a:r>
          </a:p>
        </p:txBody>
      </p:sp>
    </p:spTree>
    <p:extLst>
      <p:ext uri="{BB962C8B-B14F-4D97-AF65-F5344CB8AC3E}">
        <p14:creationId xmlns:p14="http://schemas.microsoft.com/office/powerpoint/2010/main" val="1906153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6CA1E8-88C8-B224-275B-D965949D3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E206B-032D-1E42-C94A-5152ADC52C8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157E0-4E0C-EFA5-8A15-AB5CC48146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>
                <a:solidFill>
                  <a:schemeClr val="bg1"/>
                </a:solidFill>
              </a:rPr>
              <a:pPr/>
              <a:t>7</a:t>
            </a:fld>
            <a:endParaRPr lang="en-GB" noProof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A0D78A-1F59-C48C-B943-40EE96A3A635}"/>
              </a:ext>
            </a:extLst>
          </p:cNvPr>
          <p:cNvSpPr txBox="1"/>
          <p:nvPr/>
        </p:nvSpPr>
        <p:spPr>
          <a:xfrm>
            <a:off x="609600" y="914400"/>
            <a:ext cx="2321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Tests &amp;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9CD013-3ECD-09B9-A13D-972E02CBA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731" y="1418492"/>
            <a:ext cx="6698494" cy="3471396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A5501DB-1C79-F6AE-1097-C21293420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253" y="3264949"/>
            <a:ext cx="6932718" cy="3478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963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728BE2-4FB0-96F9-ABBB-314D39CAB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76CF5486-FA7E-29B9-894D-BA7177C6E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  <a:endParaRPr lang="fi-FI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C730AF15-8E44-EA48-86F3-5D5D0982F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err="1"/>
              <a:t>Chatgpt</a:t>
            </a:r>
            <a:r>
              <a:rPr lang="en-US" sz="2800" dirty="0"/>
              <a:t> 4o mini can be trusted, to an extent, to follow secure programming principles only if guided properly. Even then, some vulnerabilities may slip through the cracks. </a:t>
            </a: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ea typeface="Aptos" panose="020B0004020202020204" pitchFamily="34" charset="0"/>
              </a:rPr>
              <a:t>T</a:t>
            </a:r>
            <a:r>
              <a:rPr lang="en-US" sz="28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his work can be made more robust with more time. The scope can be expanded to test the free/paid versions of various Generative AI applications, using predefined and unified prompts across the board. </a:t>
            </a:r>
            <a:endParaRPr lang="en-US" sz="4400" dirty="0"/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5B14BFBE-5884-E372-AA08-A9CDF5935F1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90DC808-9B4F-47F6-816E-B4DD926C39FF}" type="datetime1">
              <a:rPr lang="en-GB" noProof="0" smtClean="0"/>
              <a:pPr/>
              <a:t>07/05/2025</a:t>
            </a:fld>
            <a:endParaRPr lang="en-GB" noProof="0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AC6BBE86-E99D-B7DE-1B3A-492FB31BB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noProof="0"/>
              <a:t>|  </a:t>
            </a:r>
            <a:fld id="{CDC8994D-33BE-6F4B-918B-78B2D731EB1C}" type="slidenum">
              <a:rPr lang="en-GB" noProof="0" smtClean="0"/>
              <a:pPr/>
              <a:t>8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83464163"/>
      </p:ext>
    </p:extLst>
  </p:cSld>
  <p:clrMapOvr>
    <a:masterClrMapping/>
  </p:clrMapOvr>
</p:sld>
</file>

<file path=ppt/theme/theme1.xml><?xml version="1.0" encoding="utf-8"?>
<a:theme xmlns:a="http://schemas.openxmlformats.org/drawingml/2006/main" name="TUNI Theme">
  <a:themeElements>
    <a:clrScheme name="TUNI-teema-pp">
      <a:dk1>
        <a:srgbClr val="000000"/>
      </a:dk1>
      <a:lt1>
        <a:srgbClr val="FFFFFF"/>
      </a:lt1>
      <a:dk2>
        <a:srgbClr val="4E008E"/>
      </a:dk2>
      <a:lt2>
        <a:srgbClr val="FFFFFF"/>
      </a:lt2>
      <a:accent1>
        <a:srgbClr val="4E008E"/>
      </a:accent1>
      <a:accent2>
        <a:srgbClr val="38B399"/>
      </a:accent2>
      <a:accent3>
        <a:srgbClr val="FFE349"/>
      </a:accent3>
      <a:accent4>
        <a:srgbClr val="CF286F"/>
      </a:accent4>
      <a:accent5>
        <a:srgbClr val="000000"/>
      </a:accent5>
      <a:accent6>
        <a:srgbClr val="79C0EB"/>
      </a:accent6>
      <a:hlink>
        <a:srgbClr val="0041BE"/>
      </a:hlink>
      <a:folHlink>
        <a:srgbClr val="CF286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AU template EN.pptx" id="{B1C3DC4B-F950-4622-BA06-D51317C440AB}" vid="{6C22DEC0-38D3-4753-B7A5-3C914CF483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TAU template EN</Template>
  <TotalTime>0</TotalTime>
  <Words>343</Words>
  <Application>Microsoft Office PowerPoint</Application>
  <PresentationFormat>Widescreen</PresentationFormat>
  <Paragraphs>54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Arial</vt:lpstr>
      <vt:lpstr>Calibri</vt:lpstr>
      <vt:lpstr>TUNI Theme</vt:lpstr>
      <vt:lpstr>TESTING THE SECURITY OF AN AI-BUILT APPLICATION: SECURE FILE ENCRYPTION/DECRYPTION TOOL IN A CLIENT-SERVER SETTING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PRECIOUS</dc:creator>
  <cp:lastModifiedBy>Precious Idoro</cp:lastModifiedBy>
  <cp:revision>3</cp:revision>
  <dcterms:created xsi:type="dcterms:W3CDTF">2020-12-01T13:47:31Z</dcterms:created>
  <dcterms:modified xsi:type="dcterms:W3CDTF">2025-05-07T20:12:30Z</dcterms:modified>
</cp:coreProperties>
</file>

<file path=docProps/thumbnail.jpeg>
</file>